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57" r:id="rId4"/>
    <p:sldId id="289" r:id="rId5"/>
    <p:sldId id="344" r:id="rId6"/>
    <p:sldId id="345" r:id="rId7"/>
    <p:sldId id="290" r:id="rId8"/>
    <p:sldId id="292" r:id="rId9"/>
    <p:sldId id="291" r:id="rId10"/>
    <p:sldId id="358" r:id="rId11"/>
    <p:sldId id="424" r:id="rId12"/>
    <p:sldId id="295" r:id="rId13"/>
    <p:sldId id="342" r:id="rId14"/>
    <p:sldId id="431" r:id="rId15"/>
    <p:sldId id="432" r:id="rId16"/>
    <p:sldId id="385" r:id="rId17"/>
    <p:sldId id="384" r:id="rId18"/>
    <p:sldId id="383" r:id="rId19"/>
    <p:sldId id="433" r:id="rId20"/>
    <p:sldId id="394" r:id="rId21"/>
    <p:sldId id="395" r:id="rId22"/>
    <p:sldId id="396" r:id="rId23"/>
    <p:sldId id="397" r:id="rId24"/>
    <p:sldId id="398" r:id="rId25"/>
    <p:sldId id="430" r:id="rId26"/>
    <p:sldId id="440" r:id="rId27"/>
    <p:sldId id="337" r:id="rId28"/>
    <p:sldId id="399" r:id="rId29"/>
    <p:sldId id="400" r:id="rId30"/>
    <p:sldId id="402" r:id="rId31"/>
    <p:sldId id="425" r:id="rId32"/>
    <p:sldId id="403" r:id="rId33"/>
    <p:sldId id="404" r:id="rId34"/>
    <p:sldId id="406" r:id="rId35"/>
    <p:sldId id="329" r:id="rId36"/>
    <p:sldId id="407" r:id="rId37"/>
    <p:sldId id="408" r:id="rId38"/>
    <p:sldId id="426" r:id="rId39"/>
    <p:sldId id="409" r:id="rId40"/>
    <p:sldId id="427" r:id="rId41"/>
    <p:sldId id="411" r:id="rId42"/>
    <p:sldId id="412" r:id="rId43"/>
    <p:sldId id="413" r:id="rId44"/>
    <p:sldId id="414" r:id="rId45"/>
    <p:sldId id="415" r:id="rId46"/>
    <p:sldId id="371" r:id="rId47"/>
    <p:sldId id="372" r:id="rId48"/>
    <p:sldId id="370" r:id="rId49"/>
    <p:sldId id="369" r:id="rId50"/>
    <p:sldId id="416" r:id="rId51"/>
    <p:sldId id="428" r:id="rId52"/>
    <p:sldId id="418" r:id="rId53"/>
    <p:sldId id="419" r:id="rId54"/>
    <p:sldId id="420" r:id="rId55"/>
    <p:sldId id="421" r:id="rId56"/>
    <p:sldId id="422" r:id="rId57"/>
    <p:sldId id="423" r:id="rId58"/>
    <p:sldId id="429" r:id="rId59"/>
    <p:sldId id="366" r:id="rId60"/>
    <p:sldId id="382" r:id="rId61"/>
    <p:sldId id="437" r:id="rId62"/>
    <p:sldId id="435" r:id="rId63"/>
    <p:sldId id="436" r:id="rId64"/>
    <p:sldId id="434" r:id="rId65"/>
    <p:sldId id="438" r:id="rId66"/>
    <p:sldId id="442" r:id="rId67"/>
    <p:sldId id="439" r:id="rId68"/>
    <p:sldId id="443" r:id="rId69"/>
    <p:sldId id="444" r:id="rId70"/>
    <p:sldId id="381" r:id="rId71"/>
    <p:sldId id="354" r:id="rId72"/>
    <p:sldId id="353" r:id="rId73"/>
    <p:sldId id="388" r:id="rId74"/>
    <p:sldId id="387" r:id="rId75"/>
    <p:sldId id="445" r:id="rId76"/>
    <p:sldId id="446" r:id="rId77"/>
    <p:sldId id="447" r:id="rId78"/>
    <p:sldId id="441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496291" y="1104695"/>
            <a:ext cx="3890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지방 소멸 현상 분석</a:t>
            </a:r>
            <a:endParaRPr lang="ko-KR" altLang="en-US" sz="4800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                    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2"/>
            <a:ext cx="11007468" cy="84897"/>
            <a:chOff x="1184532" y="1968492"/>
            <a:chExt cx="11007468" cy="84897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2"/>
              <a:ext cx="5914537" cy="848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935D446-B64E-4A84-9AED-1C56EB827F01}"/>
              </a:ext>
            </a:extLst>
          </p:cNvPr>
          <p:cNvSpPr txBox="1"/>
          <p:nvPr/>
        </p:nvSpPr>
        <p:spPr>
          <a:xfrm>
            <a:off x="7051218" y="6223719"/>
            <a:ext cx="56526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조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김재홍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송재성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정기영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정인철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 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8710A-5C18-4234-88DA-781FAB021D02}"/>
              </a:ext>
            </a:extLst>
          </p:cNvPr>
          <p:cNvSpPr txBox="1"/>
          <p:nvPr/>
        </p:nvSpPr>
        <p:spPr>
          <a:xfrm>
            <a:off x="2202437" y="2294198"/>
            <a:ext cx="3665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1" y="859638"/>
            <a:ext cx="570253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교통문화실태조사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지역별 전월세전환율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시도 연령경제활동인구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취업률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2022</a:t>
            </a:r>
            <a:r>
              <a:rPr lang="ko-KR" altLang="en-US" sz="1400" dirty="0"/>
              <a:t>년 고령인구비율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</a:t>
            </a:r>
            <a:r>
              <a:rPr lang="ko-KR" altLang="en-US" sz="1400" dirty="0" err="1"/>
              <a:t>시군구</a:t>
            </a:r>
            <a:r>
              <a:rPr lang="en-US" altLang="ko-KR" sz="1400" dirty="0"/>
              <a:t>/</a:t>
            </a:r>
            <a:r>
              <a:rPr lang="ko-KR" altLang="en-US" sz="1400" dirty="0"/>
              <a:t>연령</a:t>
            </a:r>
            <a:r>
              <a:rPr lang="en-US" altLang="ko-KR" sz="1400" dirty="0"/>
              <a:t>(5</a:t>
            </a:r>
            <a:r>
              <a:rPr lang="ko-KR" altLang="en-US" sz="1400" dirty="0"/>
              <a:t>세</a:t>
            </a:r>
            <a:r>
              <a:rPr lang="en-US" altLang="ko-KR" sz="1400" dirty="0"/>
              <a:t>)</a:t>
            </a:r>
            <a:r>
              <a:rPr lang="ko-KR" altLang="en-US" sz="1400" dirty="0"/>
              <a:t>별 이동자수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년간 지역별 고령인구 비율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1960</a:t>
            </a:r>
            <a:r>
              <a:rPr lang="ko-KR" altLang="en-US" sz="1400" dirty="0"/>
              <a:t>년</a:t>
            </a:r>
            <a:r>
              <a:rPr lang="en-US" altLang="ko-KR" sz="1400" dirty="0"/>
              <a:t>_2070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주요</a:t>
            </a:r>
            <a:r>
              <a:rPr lang="en-US" altLang="ko-KR" sz="1400" dirty="0"/>
              <a:t>_</a:t>
            </a:r>
            <a:r>
              <a:rPr lang="ko-KR" altLang="en-US" sz="1400" dirty="0"/>
              <a:t>인구지표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1990</a:t>
            </a:r>
            <a:r>
              <a:rPr lang="ko-KR" altLang="en-US" sz="1400" dirty="0"/>
              <a:t>년</a:t>
            </a:r>
            <a:r>
              <a:rPr lang="en-US" altLang="ko-KR" sz="1400" dirty="0"/>
              <a:t>_2020</a:t>
            </a:r>
            <a:r>
              <a:rPr lang="ko-KR" altLang="en-US" sz="1400" dirty="0"/>
              <a:t>년</a:t>
            </a:r>
            <a:r>
              <a:rPr lang="en-US" altLang="ko-KR" sz="1400" dirty="0"/>
              <a:t>_</a:t>
            </a:r>
            <a:r>
              <a:rPr lang="ko-KR" altLang="en-US" sz="1400" dirty="0"/>
              <a:t>주민등록인구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0" indent="0" defTabSz="508000" hangingPunct="1"/>
            <a:r>
              <a:rPr lang="en-US" altLang="ko-KR" sz="1400" b="0" dirty="0">
                <a:latin typeface="+mn-ea"/>
              </a:rPr>
              <a:t>30</a:t>
            </a:r>
            <a:r>
              <a:rPr lang="ko-KR" altLang="en-US" sz="1400" b="0" dirty="0">
                <a:latin typeface="+mn-ea"/>
              </a:rPr>
              <a:t>년간 출산율 추이 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기혼여성</a:t>
            </a:r>
            <a:r>
              <a:rPr lang="en-US" altLang="ko-KR" sz="1400" b="0" dirty="0">
                <a:latin typeface="+mn-ea"/>
              </a:rPr>
              <a:t>(15~49</a:t>
            </a:r>
            <a:r>
              <a:rPr lang="ko-KR" altLang="en-US" sz="1400" b="0" dirty="0">
                <a:latin typeface="+mn-ea"/>
              </a:rPr>
              <a:t>세</a:t>
            </a:r>
            <a:r>
              <a:rPr lang="en-US" altLang="ko-KR" sz="1400" b="0" dirty="0">
                <a:latin typeface="+mn-ea"/>
              </a:rPr>
              <a:t>)</a:t>
            </a:r>
            <a:r>
              <a:rPr lang="ko-KR" altLang="en-US" sz="1400" b="0" dirty="0">
                <a:latin typeface="+mn-ea"/>
              </a:rPr>
              <a:t>의 자녀 필요성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>
                <a:latin typeface="+mn-ea"/>
              </a:rPr>
              <a:t>노년부양비</a:t>
            </a:r>
            <a:r>
              <a:rPr lang="en-US" altLang="ko-KR" sz="1400" b="0" dirty="0">
                <a:latin typeface="+mn-ea"/>
              </a:rPr>
              <a:t>(e-</a:t>
            </a:r>
            <a:r>
              <a:rPr lang="ko-KR" altLang="en-US" sz="1400" b="0" dirty="0">
                <a:latin typeface="+mn-ea"/>
              </a:rPr>
              <a:t>나라지표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pPr marL="0" indent="0" defTabSz="508000" hangingPunct="1"/>
            <a:endParaRPr lang="ko-KR" altLang="en-US" sz="1400" b="0" dirty="0">
              <a:latin typeface="+mn-ea"/>
            </a:endParaRPr>
          </a:p>
          <a:p>
            <a:pPr marL="0" indent="0" defTabSz="508000" hangingPunct="1"/>
            <a:r>
              <a:rPr lang="ko-KR" altLang="en-US" sz="1400" b="0" dirty="0" err="1">
                <a:latin typeface="+mn-ea"/>
              </a:rPr>
              <a:t>평균초혼연령</a:t>
            </a:r>
            <a:r>
              <a:rPr lang="en-US" altLang="ko-KR" sz="1400" b="0" dirty="0">
                <a:latin typeface="+mn-ea"/>
              </a:rPr>
              <a:t>(</a:t>
            </a:r>
            <a:r>
              <a:rPr lang="ko-KR" altLang="en-US" sz="1400" b="0" dirty="0" err="1">
                <a:latin typeface="+mn-ea"/>
              </a:rPr>
              <a:t>국가통계포털</a:t>
            </a:r>
            <a:r>
              <a:rPr lang="en-US" altLang="ko-KR" sz="1400" b="0" dirty="0">
                <a:latin typeface="+mn-ea"/>
              </a:rPr>
              <a:t>)</a:t>
            </a:r>
            <a:endParaRPr lang="ko-KR" altLang="en-US" sz="1400" b="0" dirty="0">
              <a:latin typeface="+mn-ea"/>
            </a:endParaRPr>
          </a:p>
          <a:p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A5E86-1664-4CE4-8D3B-47238D8128E4}"/>
              </a:ext>
            </a:extLst>
          </p:cNvPr>
          <p:cNvSpPr txBox="1"/>
          <p:nvPr/>
        </p:nvSpPr>
        <p:spPr>
          <a:xfrm>
            <a:off x="6095999" y="1255222"/>
            <a:ext cx="5702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시도 및 전입사유</a:t>
            </a:r>
            <a:r>
              <a:rPr lang="en-US" altLang="ko-KR" sz="1400" dirty="0"/>
              <a:t>, </a:t>
            </a:r>
            <a:r>
              <a:rPr lang="ko-KR" altLang="en-US" sz="1400" dirty="0"/>
              <a:t>연령별 </a:t>
            </a:r>
            <a:r>
              <a:rPr lang="en-US" altLang="ko-KR" sz="1400" dirty="0"/>
              <a:t>1</a:t>
            </a:r>
            <a:r>
              <a:rPr lang="ko-KR" altLang="en-US" sz="1400" dirty="0"/>
              <a:t>인 이동건수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시도별</a:t>
            </a:r>
            <a:r>
              <a:rPr lang="en-US" altLang="ko-KR" sz="1400" dirty="0"/>
              <a:t>, </a:t>
            </a:r>
            <a:r>
              <a:rPr lang="ko-KR" altLang="en-US" sz="1400" dirty="0"/>
              <a:t>산업별</a:t>
            </a:r>
            <a:r>
              <a:rPr lang="en-US" altLang="ko-KR" sz="1400" dirty="0"/>
              <a:t>, </a:t>
            </a:r>
            <a:r>
              <a:rPr lang="ko-KR" altLang="en-US" sz="1400" dirty="0"/>
              <a:t>규모별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사업체수</a:t>
            </a:r>
            <a:r>
              <a:rPr lang="ko-KR" altLang="en-US" sz="1400" dirty="0"/>
              <a:t> 및 종사자수</a:t>
            </a:r>
            <a:r>
              <a:rPr lang="en-US" altLang="ko-KR" sz="1400" dirty="0"/>
              <a:t>(</a:t>
            </a:r>
            <a:r>
              <a:rPr lang="ko-KR" altLang="en-US" sz="1400" dirty="0"/>
              <a:t>성별</a:t>
            </a:r>
            <a:r>
              <a:rPr lang="en-US" altLang="ko-KR" sz="1400" dirty="0"/>
              <a:t>) 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행정구역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읍면동</a:t>
            </a:r>
            <a:r>
              <a:rPr lang="en-US" altLang="ko-KR" sz="1400" dirty="0"/>
              <a:t>)</a:t>
            </a:r>
            <a:r>
              <a:rPr lang="ko-KR" altLang="en-US" sz="1400" dirty="0"/>
              <a:t>별</a:t>
            </a:r>
            <a:r>
              <a:rPr lang="en-US" altLang="ko-KR" sz="1400" dirty="0"/>
              <a:t>/5</a:t>
            </a:r>
            <a:r>
              <a:rPr lang="ko-KR" altLang="en-US" sz="1400" dirty="0"/>
              <a:t>세별 주민등록인구</a:t>
            </a:r>
            <a:r>
              <a:rPr lang="en-US" altLang="ko-KR" sz="1400" dirty="0"/>
              <a:t>(2011</a:t>
            </a:r>
            <a:r>
              <a:rPr lang="ko-KR" altLang="en-US" sz="1400" dirty="0"/>
              <a:t>년</a:t>
            </a:r>
            <a:r>
              <a:rPr lang="en-US" altLang="ko-KR" sz="1400" dirty="0"/>
              <a:t>~2021</a:t>
            </a:r>
            <a:r>
              <a:rPr lang="ko-KR" altLang="en-US" sz="1400" dirty="0"/>
              <a:t>년</a:t>
            </a:r>
            <a:r>
              <a:rPr lang="en-US" altLang="ko-KR" sz="1400" dirty="0"/>
              <a:t>) 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청년 주택공급 사업 인지 여부 및 참여 의향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선호하는 일자리 유형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논문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인구감소대응 지방자치단체 청년유입 및 정착정책 추진방안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3609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이미지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FA144-A23F-491E-873D-E8FBABBD97B5}"/>
              </a:ext>
            </a:extLst>
          </p:cNvPr>
          <p:cNvSpPr txBox="1"/>
          <p:nvPr/>
        </p:nvSpPr>
        <p:spPr>
          <a:xfrm>
            <a:off x="120960" y="859638"/>
            <a:ext cx="9845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508000" latinLnBrk="0">
              <a:buFontTx/>
              <a:buNone/>
            </a:pPr>
            <a:r>
              <a:rPr lang="ko-KR" altLang="en-US" sz="1200" dirty="0"/>
              <a:t>출처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유튜브(https://www.youtube.com)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핀터레스트</a:t>
            </a:r>
            <a:r>
              <a:rPr lang="en-US" altLang="ko-KR" sz="1200" dirty="0"/>
              <a:t>(</a:t>
            </a:r>
            <a:r>
              <a:rPr lang="ko-KR" altLang="en-US" sz="1200" dirty="0"/>
              <a:t>https://www.pinterest.co.kr/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한국지방행정연구원</a:t>
            </a:r>
            <a:r>
              <a:rPr lang="en-US" altLang="ko-KR" sz="1200" dirty="0"/>
              <a:t>([https://www.krila.re.kr/](https://www.krila.re.kr/))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en-US" altLang="ko-KR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자료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 err="1"/>
              <a:t>인구소멸지도</a:t>
            </a:r>
            <a:r>
              <a:rPr lang="ko-KR" altLang="en-US" sz="1200" dirty="0"/>
              <a:t>(유튜브 :대한민국의 인구 소멸 위험 도시는 대부분 농촌(!) 차이나는 </a:t>
            </a:r>
            <a:r>
              <a:rPr lang="ko-KR" altLang="en-US" sz="1200" dirty="0" err="1"/>
              <a:t>클라스</a:t>
            </a:r>
            <a:r>
              <a:rPr lang="ko-KR" altLang="en-US" sz="1200" dirty="0"/>
              <a:t> 29회)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전입신고서상 전입이유(논문: 인구감소대응 지방자치단체 청년유입 및 정착정책 </a:t>
            </a:r>
            <a:r>
              <a:rPr lang="ko-KR" altLang="en-US" sz="1200" dirty="0" err="1"/>
              <a:t>추진방안.pdf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인구수에 비례해 면적을 변형한 지도(유튜브 :대한민국이 받은 경고…소멸위험 </a:t>
            </a:r>
            <a:r>
              <a:rPr lang="ko-KR" altLang="en-US" sz="1200" dirty="0" err="1"/>
              <a:t>시·군·구</a:t>
            </a:r>
            <a:r>
              <a:rPr lang="ko-KR" altLang="en-US" sz="1200" dirty="0"/>
              <a:t> 106곳 / KBS 2022.01.19.)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 청년의 첫 직장 만족도(유튜브 : </a:t>
            </a:r>
            <a:r>
              <a:rPr lang="ko-KR" altLang="en-US" sz="1200" dirty="0" err="1"/>
              <a:t>상경러</a:t>
            </a:r>
            <a:r>
              <a:rPr lang="ko-KR" altLang="en-US" sz="1200" dirty="0"/>
              <a:t>, 잘 지내?…수도권 향하는 지방 청년들 / [STUDIO BLACK] / </a:t>
            </a:r>
            <a:r>
              <a:rPr lang="ko-KR" altLang="en-US" sz="1200" dirty="0" err="1"/>
              <a:t>비디오머그</a:t>
            </a:r>
            <a:r>
              <a:rPr lang="ko-KR" altLang="en-US" sz="1200" dirty="0"/>
              <a:t>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65세 이상 인구 비율(유튜브: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급속한 </a:t>
            </a:r>
            <a:r>
              <a:rPr lang="ko-KR" altLang="en-US" sz="1200" dirty="0" err="1"/>
              <a:t>고령화'의</a:t>
            </a:r>
            <a:r>
              <a:rPr lang="ko-KR" altLang="en-US" sz="1200" dirty="0"/>
              <a:t> 여파(유튜브: [뉴스해설] ‘초고령화’ 문턱의 대한민국…</a:t>
            </a:r>
            <a:r>
              <a:rPr lang="ko-KR" altLang="en-US" sz="1200" dirty="0" err="1"/>
              <a:t>돌봄·일자리</a:t>
            </a:r>
            <a:r>
              <a:rPr lang="ko-KR" altLang="en-US" sz="1200" dirty="0"/>
              <a:t> 해법 찾아야 / KBS 2021.08.03.)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ko-KR" altLang="en-US" sz="1200" dirty="0"/>
              <a:t>지방기업 10곳 중 7곳 지방소멸 위기 느낀다.(뉴스 : http://www.efnews.co.kr/news/articleView.html?idxno=94519)</a:t>
            </a:r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대한민국엔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교체선수가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없다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핀터레스트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대한민국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공익광고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협의회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0" indent="0" defTabSz="508000" latinLnBrk="0">
              <a:buFontTx/>
              <a:buNone/>
            </a:pPr>
            <a:endParaRPr lang="ko-KR" altLang="en-US" sz="1200" dirty="0"/>
          </a:p>
          <a:p>
            <a:pPr marL="0" indent="0" defTabSz="508000" latinLnBrk="0">
              <a:buFontTx/>
              <a:buNone/>
            </a:pPr>
            <a:r>
              <a:rPr lang="en-US" altLang="ko-KR" sz="1200" dirty="0" err="1"/>
              <a:t>이런모습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상상은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해보셨나요</a:t>
            </a:r>
            <a:r>
              <a:rPr lang="en-US" altLang="ko-KR" sz="1200" dirty="0"/>
              <a:t>?</a:t>
            </a:r>
            <a:endParaRPr lang="ko-KR" altLang="en-US" sz="1200" dirty="0"/>
          </a:p>
          <a:p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58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8545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수도권으로 향하는 청년층</a:t>
            </a:r>
            <a:endParaRPr lang="en-US" altLang="ko-KR" sz="4000" b="1" dirty="0">
              <a:latin typeface="+mj-lt"/>
            </a:endParaRPr>
          </a:p>
          <a:p>
            <a:endParaRPr lang="en-US" altLang="ko-KR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1756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데이터 분석 절차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11813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453254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1542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42680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478686" y="21145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253690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453252" y="19995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7013048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11809" y="19995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763377" y="2114559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016174" y="2858761"/>
            <a:ext cx="1846518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국가통계포털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공공데이터포털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일자리행정통계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881665" y="2858761"/>
            <a:ext cx="1682895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이상치 처리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453245" y="2858761"/>
            <a:ext cx="2022308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가공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403242" y="2858761"/>
            <a:ext cx="1682895" cy="239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시계열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막대 그래프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히트맵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그래프 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1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9B6585-814F-4F90-8A8B-E0940C83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660"/>
            <a:ext cx="12192000" cy="36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253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 분석 </a:t>
            </a:r>
            <a:endParaRPr lang="ko-KR" altLang="en-US" sz="1800" spc="-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0420E-E3CA-461F-ABE4-43B97B09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06" y="1447150"/>
            <a:ext cx="1110881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1. 비수도권과 수도권으로 나누기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문을 사용한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df_all_revised_sudo.iloc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63A35C"/>
                </a:solidFill>
                <a:latin typeface="Consolas" panose="020B0609020204030204" pitchFamily="49" charset="0"/>
              </a:rPr>
              <a:t>청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년인구'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df_all_revised_sudo.columns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눈금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97F0A8-D5BD-4ADD-9B75-A7C5A341F65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C75B82-10F2-4C7F-8E33-A386AEC5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14" y="1350970"/>
            <a:ext cx="9750971" cy="5131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-2702" y="907310"/>
            <a:ext cx="4658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</a:t>
            </a:r>
            <a:r>
              <a:rPr lang="ko-KR" altLang="en-US" dirty="0"/>
              <a:t>시계열 서브 플롯으로 시각화 </a:t>
            </a:r>
            <a:r>
              <a:rPr lang="en-US" altLang="ko-KR" dirty="0"/>
              <a:t>(</a:t>
            </a:r>
            <a:r>
              <a:rPr lang="ko-KR" altLang="en-US" dirty="0"/>
              <a:t>수도권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5F54AD-1E92-483D-8B0F-DF89B069577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70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14BA5-BB7D-4B7F-8196-B0CF8C5E44B8}"/>
              </a:ext>
            </a:extLst>
          </p:cNvPr>
          <p:cNvSpPr txBox="1"/>
          <p:nvPr/>
        </p:nvSpPr>
        <p:spPr>
          <a:xfrm>
            <a:off x="85221" y="926849"/>
            <a:ext cx="465833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+mn-ea"/>
                <a:cs typeface="조선일보명조" panose="02030304000000000000" pitchFamily="18" charset="-127"/>
              </a:rPr>
              <a:t>- </a:t>
            </a:r>
            <a:r>
              <a:rPr lang="ko-KR" dirty="0">
                <a:latin typeface="+mn-ea"/>
                <a:cs typeface="조선일보명조" panose="02030304000000000000" pitchFamily="18" charset="-127"/>
              </a:rPr>
              <a:t>시계열 서브 플롯으로 시각화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 (</a:t>
            </a:r>
            <a:r>
              <a:rPr lang="ko-KR" altLang="en-US" dirty="0">
                <a:latin typeface="+mn-ea"/>
                <a:cs typeface="조선일보명조" panose="02030304000000000000" pitchFamily="18" charset="-127"/>
              </a:rPr>
              <a:t>지방</a:t>
            </a:r>
            <a:r>
              <a:rPr lang="en-US" altLang="ko-KR" dirty="0">
                <a:latin typeface="+mn-ea"/>
                <a:cs typeface="조선일보명조" panose="02030304000000000000" pitchFamily="18" charset="-127"/>
              </a:rPr>
              <a:t>)</a:t>
            </a:r>
            <a:endParaRPr lang="ko-KR" dirty="0">
              <a:latin typeface="+mn-ea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세종과 제주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유일하게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상승폭을 보임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그러나 기초 인구 수의 차이가 있기 때문에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유효한 데이터 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</a:t>
            </a:r>
            <a:endParaRPr 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430AF4-37FB-4380-90F0-CFC3EB3F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756" y="983506"/>
            <a:ext cx="7020556" cy="55253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50900E-9774-4541-9966-2D8252FF1599}"/>
              </a:ext>
            </a:extLst>
          </p:cNvPr>
          <p:cNvSpPr/>
          <p:nvPr/>
        </p:nvSpPr>
        <p:spPr>
          <a:xfrm>
            <a:off x="6900748" y="2373893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0A3D1A-F7BA-4301-9BF8-363933867845}"/>
              </a:ext>
            </a:extLst>
          </p:cNvPr>
          <p:cNvSpPr/>
          <p:nvPr/>
        </p:nvSpPr>
        <p:spPr>
          <a:xfrm>
            <a:off x="6900748" y="5090479"/>
            <a:ext cx="1786052" cy="132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0FCAFF-86E9-4366-BF52-260CBCE5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88" y="3045221"/>
            <a:ext cx="4720068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df_all_revised_notSudo.iloc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</a:t>
            </a:r>
            <a:r>
              <a:rPr lang="ko-KR" altLang="en-US" sz="1200" dirty="0">
                <a:solidFill>
                  <a:srgbClr val="63A35C"/>
                </a:solidFill>
                <a:latin typeface="Consolas" panose="020B0609020204030204" pitchFamily="49" charset="0"/>
              </a:rPr>
              <a:t>청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년인구'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'최근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10년 {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df_all_revised_notSudo.columns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]} 청년인구(2011~2021년)'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plt.subplots_adjust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0.125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hspace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subplot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간의 격차 설정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19443BE-7D0C-49BE-ACCA-BF35FA470538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4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03905-9E1F-4E5C-ADA9-5D5D8F751C4D}"/>
              </a:ext>
            </a:extLst>
          </p:cNvPr>
          <p:cNvSpPr txBox="1"/>
          <p:nvPr/>
        </p:nvSpPr>
        <p:spPr>
          <a:xfrm>
            <a:off x="-2703" y="907310"/>
            <a:ext cx="86811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(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청년인구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D200B3-79A0-4858-860A-6F250CB45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1603124"/>
            <a:ext cx="6591993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'위도'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'경도'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values.tolist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B3B32-C2B6-47AE-8981-A3EBB8380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00"/>
          <a:stretch/>
        </p:blipFill>
        <p:spPr>
          <a:xfrm>
            <a:off x="9598571" y="2021716"/>
            <a:ext cx="2270388" cy="156231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A9DC08-E5DB-4C72-8924-F63C6A72AA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18220889-56EE-4227-B420-E39EC8642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8" y="2250438"/>
            <a:ext cx="6720413" cy="44319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6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'청년인구'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folium.CircleMarker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99CC"/>
                </a:solidFill>
                <a:latin typeface="Consolas" panose="020B0609020204030204" pitchFamily="49" charset="0"/>
              </a:rPr>
              <a:t>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add_to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1DB48-9353-41FD-B736-F935DDE6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09" y="1431513"/>
            <a:ext cx="1981477" cy="288647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72AF69-BC28-4543-88BD-DE861DF17FB7}"/>
              </a:ext>
            </a:extLst>
          </p:cNvPr>
          <p:cNvSpPr/>
          <p:nvPr/>
        </p:nvSpPr>
        <p:spPr>
          <a:xfrm>
            <a:off x="8894619" y="2718262"/>
            <a:ext cx="482138" cy="32419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537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latin typeface="Helvetica Neue"/>
              </a:rPr>
              <a:t>10</a:t>
            </a:r>
            <a:r>
              <a:rPr lang="ko-KR" altLang="en-US" sz="2800" dirty="0">
                <a:latin typeface="Helvetica Neue"/>
              </a:rPr>
              <a:t>년간 청년인구 변화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3.1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907310"/>
            <a:ext cx="8598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</a:t>
            </a:r>
            <a:r>
              <a:rPr lang="ko-KR" altLang="en-US" sz="1800" dirty="0"/>
              <a:t>청년인구 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960950-A729-4BEE-B472-4170D5579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359076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E342BB-449A-470D-9480-FEAA93B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92" y="1307836"/>
            <a:ext cx="5945216" cy="555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1448260" y="1842355"/>
            <a:ext cx="576000" cy="57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1446733" y="3498061"/>
            <a:ext cx="576000" cy="57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1446733" y="5153767"/>
            <a:ext cx="576000" cy="57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6954612" y="1842355"/>
            <a:ext cx="5760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6953488" y="3497341"/>
            <a:ext cx="576000" cy="57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1568886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1568887" y="3601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1570415" y="525710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7079822" y="194568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80226" y="360067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2144886" y="1914911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분석의 배경과 목적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2144886" y="358608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수집 및 출처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2146414" y="5241712"/>
            <a:ext cx="42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수도권으로 향하는 청년층</a:t>
            </a:r>
            <a:endParaRPr lang="en-US" altLang="ko-KR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7655820" y="1930224"/>
            <a:ext cx="4657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/>
              <a:t>데이터 분석  </a:t>
            </a:r>
            <a:r>
              <a:rPr lang="en-US" altLang="ko-KR" sz="2000" spc="-150" dirty="0"/>
              <a:t>-  </a:t>
            </a:r>
            <a:r>
              <a:rPr lang="ko-KR" altLang="en-US" sz="2000" dirty="0">
                <a:latin typeface="+mj-lt"/>
              </a:rPr>
              <a:t>나이 들어가는 지방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7656225" y="3585134"/>
            <a:ext cx="120417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해결 방안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8E6BB7-2412-4C3A-BD74-5FFBC2BA0A22}"/>
              </a:ext>
            </a:extLst>
          </p:cNvPr>
          <p:cNvSpPr txBox="1"/>
          <p:nvPr/>
        </p:nvSpPr>
        <p:spPr>
          <a:xfrm>
            <a:off x="7655820" y="5241712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부록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526F65-4656-41CE-9B48-CE0484AADA36}"/>
              </a:ext>
            </a:extLst>
          </p:cNvPr>
          <p:cNvSpPr/>
          <p:nvPr/>
        </p:nvSpPr>
        <p:spPr>
          <a:xfrm>
            <a:off x="6953082" y="5153767"/>
            <a:ext cx="576000" cy="57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859F1C-8909-4CD1-BD4E-7F4A53BC13D2}"/>
              </a:ext>
            </a:extLst>
          </p:cNvPr>
          <p:cNvSpPr txBox="1"/>
          <p:nvPr/>
        </p:nvSpPr>
        <p:spPr>
          <a:xfrm>
            <a:off x="7079820" y="525738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DC4776A-DD02-F85A-1931-07BDDDDF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316144"/>
            <a:ext cx="5683738" cy="1705250"/>
          </a:xfrm>
          <a:prstGeom prst="rect">
            <a:avLst/>
          </a:prstGeom>
        </p:spPr>
      </p:pic>
      <p:pic>
        <p:nvPicPr>
          <p:cNvPr id="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2D0E5E7-5E41-01AB-E0D0-344023D7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8" y="2460567"/>
            <a:ext cx="8526584" cy="4397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E826AD-7C6D-4DBE-92DA-611B5B2EF1A6}"/>
              </a:ext>
            </a:extLst>
          </p:cNvPr>
          <p:cNvSpPr/>
          <p:nvPr/>
        </p:nvSpPr>
        <p:spPr>
          <a:xfrm>
            <a:off x="3665913" y="3359947"/>
            <a:ext cx="717926" cy="2403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21F248-74AB-442A-847F-A872BF3EEB2D}"/>
              </a:ext>
            </a:extLst>
          </p:cNvPr>
          <p:cNvSpPr/>
          <p:nvPr/>
        </p:nvSpPr>
        <p:spPr>
          <a:xfrm>
            <a:off x="7196608" y="2125328"/>
            <a:ext cx="319838" cy="295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26EFB0-3029-42F8-9EC0-1B65225B0AF2}"/>
              </a:ext>
            </a:extLst>
          </p:cNvPr>
          <p:cNvSpPr txBox="1"/>
          <p:nvPr/>
        </p:nvSpPr>
        <p:spPr>
          <a:xfrm>
            <a:off x="7516446" y="2122013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00B0F0"/>
                </a:solidFill>
                <a:latin typeface="+mj-lt"/>
              </a:rPr>
              <a:t>필요 항목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6BA569-FF36-4A92-92B4-96830985C75B}"/>
              </a:ext>
            </a:extLst>
          </p:cNvPr>
          <p:cNvSpPr/>
          <p:nvPr/>
        </p:nvSpPr>
        <p:spPr>
          <a:xfrm>
            <a:off x="8741187" y="2108676"/>
            <a:ext cx="319838" cy="295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71619-1D49-43F6-A75B-6C794366672C}"/>
              </a:ext>
            </a:extLst>
          </p:cNvPr>
          <p:cNvSpPr txBox="1"/>
          <p:nvPr/>
        </p:nvSpPr>
        <p:spPr>
          <a:xfrm>
            <a:off x="9061025" y="2090174"/>
            <a:ext cx="2028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= </a:t>
            </a:r>
            <a:r>
              <a:rPr lang="ko-KR" altLang="en-US" sz="1600" b="1" dirty="0">
                <a:solidFill>
                  <a:srgbClr val="FF0000"/>
                </a:solidFill>
                <a:latin typeface="+mj-lt"/>
              </a:rPr>
              <a:t>불필요 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EC9A27-43AC-4E8C-B105-D4554B604100}"/>
              </a:ext>
            </a:extLst>
          </p:cNvPr>
          <p:cNvSpPr/>
          <p:nvPr/>
        </p:nvSpPr>
        <p:spPr>
          <a:xfrm>
            <a:off x="2160000" y="2454939"/>
            <a:ext cx="867295" cy="2050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0609B8-D7D5-49FA-B86B-9F41142A72BF}"/>
              </a:ext>
            </a:extLst>
          </p:cNvPr>
          <p:cNvSpPr/>
          <p:nvPr/>
        </p:nvSpPr>
        <p:spPr>
          <a:xfrm>
            <a:off x="9689672" y="2420583"/>
            <a:ext cx="717927" cy="427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351AAA0-F7FE-B8BF-31F3-7EF6717E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861960"/>
            <a:ext cx="10529277" cy="382764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7B3BB0-828D-4922-9C6E-2BAF3C504197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BCD25669-07FA-7140-5B48-0AB2E8A7C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88" y="862954"/>
            <a:ext cx="7806823" cy="589389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B52FD79-AC57-4462-8577-E53A9AE3D36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7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 위해 피벗테이블 생성하기</a:t>
            </a:r>
          </a:p>
        </p:txBody>
      </p:sp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18F6303-302C-0F24-3D1F-E411CFFA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5" y="1874103"/>
            <a:ext cx="6006122" cy="4882749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B4DD311E-C2F4-BFB6-3BE1-D7795682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" y="1284461"/>
            <a:ext cx="5761892" cy="52792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545B4F-05B4-480B-BC4E-95051BA1659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6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A2C5BCA-CF6E-7BB3-1E67-8CFD7C25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280069"/>
            <a:ext cx="6943968" cy="5119213"/>
          </a:xfrm>
          <a:prstGeom prst="rect">
            <a:avLst/>
          </a:prstGeom>
        </p:spPr>
      </p:pic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6D8C6A-C0CF-2640-6E1D-BE3FA9C90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6"/>
          <a:stretch/>
        </p:blipFill>
        <p:spPr>
          <a:xfrm>
            <a:off x="7206246" y="1280069"/>
            <a:ext cx="4985754" cy="2762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73F84-FA29-4901-BB38-BD730960AB2A}"/>
              </a:ext>
            </a:extLst>
          </p:cNvPr>
          <p:cNvSpPr txBox="1"/>
          <p:nvPr/>
        </p:nvSpPr>
        <p:spPr>
          <a:xfrm>
            <a:off x="6891251" y="4183571"/>
            <a:ext cx="522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고령화되는 상황에서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수도권으로의 청년 유출 현상이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상당히 진행 중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B39F3F-8036-4EA2-A09C-A2078CEF4B7B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0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 f</a:t>
            </a:r>
            <a:r>
              <a:rPr lang="en-US" dirty="0"/>
              <a:t>olium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ko-KR" dirty="0"/>
              <a:t> 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E09573-8E7D-44CB-B46C-8B6194ED2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96" y="2049641"/>
            <a:ext cx="11737007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for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year_list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: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	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_osm2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folium.Map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location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36.8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127.5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],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zoom_start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7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 </a:t>
            </a:r>
            <a:endParaRPr lang="en-US" altLang="ko-KR" dirty="0">
              <a:solidFill>
                <a:srgbClr val="010101"/>
              </a:solidFill>
              <a:latin typeface="Consolas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                          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950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length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/>
              </a:rPr>
              <a:t>800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)</a:t>
            </a:r>
            <a:endParaRPr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map_osm2.choropleth(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10101"/>
                </a:solidFill>
                <a:latin typeface="Consolas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columns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df.index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df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[</a:t>
            </a:r>
            <a:r>
              <a:rPr lang="ko-KR" dirty="0" err="1">
                <a:solidFill>
                  <a:srgbClr val="010101"/>
                </a:solidFill>
                <a:latin typeface="Consolas"/>
              </a:rPr>
              <a:t>year</a:t>
            </a:r>
            <a:r>
              <a:rPr lang="ko-KR" altLang="ko-KR" dirty="0">
                <a:solidFill>
                  <a:srgbClr val="010101"/>
                </a:solidFill>
                <a:latin typeface="Consolas"/>
              </a:rPr>
              <a:t>]],</a:t>
            </a:r>
            <a:endParaRPr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7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(map_osm2)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5ADBD8-B334-4161-93A2-9C9B6D3EF9A3}"/>
              </a:ext>
            </a:extLst>
          </p:cNvPr>
          <p:cNvSpPr/>
          <p:nvPr/>
        </p:nvSpPr>
        <p:spPr>
          <a:xfrm>
            <a:off x="5370605" y="29028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2285-BB7B-4704-B227-85AFCE7A5BEB}"/>
              </a:ext>
            </a:extLst>
          </p:cNvPr>
          <p:cNvSpPr txBox="1"/>
          <p:nvPr/>
        </p:nvSpPr>
        <p:spPr>
          <a:xfrm>
            <a:off x="5626362" y="2591318"/>
            <a:ext cx="57455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지도를 시작할 때의 보여줄 중심 위경도(대전의 위경도로 임의 설정)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82915-3BDB-4AA0-B547-5D9A9ACC1A0A}"/>
              </a:ext>
            </a:extLst>
          </p:cNvPr>
          <p:cNvSpPr/>
          <p:nvPr/>
        </p:nvSpPr>
        <p:spPr>
          <a:xfrm>
            <a:off x="489619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D1423F-33A4-40DA-A2FB-6B15D25F1739}"/>
              </a:ext>
            </a:extLst>
          </p:cNvPr>
          <p:cNvSpPr txBox="1"/>
          <p:nvPr/>
        </p:nvSpPr>
        <p:spPr>
          <a:xfrm>
            <a:off x="5305751" y="3948880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지역명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(데이터 프레임의 인덱스)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E139B0-7C63-4179-98DA-73E5F97D9462}"/>
              </a:ext>
            </a:extLst>
          </p:cNvPr>
          <p:cNvSpPr/>
          <p:nvPr/>
        </p:nvSpPr>
        <p:spPr>
          <a:xfrm>
            <a:off x="4682243" y="4829721"/>
            <a:ext cx="387155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AF43C-8702-451F-AD35-479A8189A1FC}"/>
              </a:ext>
            </a:extLst>
          </p:cNvPr>
          <p:cNvSpPr txBox="1"/>
          <p:nvPr/>
        </p:nvSpPr>
        <p:spPr>
          <a:xfrm>
            <a:off x="5371399" y="5193707"/>
            <a:ext cx="227648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Columsn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값과</a:t>
            </a:r>
            <a:endParaRPr lang="ko-KR" dirty="0"/>
          </a:p>
          <a:p>
            <a:pPr algn="ctr"/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key_on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속성의 값이</a:t>
            </a:r>
            <a:endParaRPr lang="ko-KR" dirty="0">
              <a:solidFill>
                <a:srgbClr val="000000"/>
              </a:solidFill>
              <a:latin typeface="나눔스퀘어"/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같아야 함</a:t>
            </a:r>
            <a:endParaRPr lang="ko-KR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FFD59B6C-50C9-80FB-90F7-35D402FF2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92" y="1286632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49B9F4-3F90-5946-CA06-BEA5A8564247}"/>
              </a:ext>
            </a:extLst>
          </p:cNvPr>
          <p:cNvSpPr/>
          <p:nvPr/>
        </p:nvSpPr>
        <p:spPr>
          <a:xfrm>
            <a:off x="1390157" y="1569398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22FC9-BFB3-8607-14FE-00BF34CF91E5}"/>
              </a:ext>
            </a:extLst>
          </p:cNvPr>
          <p:cNvSpPr txBox="1"/>
          <p:nvPr/>
        </p:nvSpPr>
        <p:spPr>
          <a:xfrm>
            <a:off x="3230072" y="1257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지역별 위경도 정보가 담긴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geojson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 형식의 파일을 읽어서 변수에 넣음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39CB2C-ADF4-064E-A1BC-2B4019E71882}"/>
              </a:ext>
            </a:extLst>
          </p:cNvPr>
          <p:cNvSpPr/>
          <p:nvPr/>
        </p:nvSpPr>
        <p:spPr>
          <a:xfrm>
            <a:off x="3405446" y="3765161"/>
            <a:ext cx="1454143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77838-5E5F-EC00-B8E0-12E5FE659C94}"/>
              </a:ext>
            </a:extLst>
          </p:cNvPr>
          <p:cNvSpPr txBox="1"/>
          <p:nvPr/>
        </p:nvSpPr>
        <p:spPr>
          <a:xfrm>
            <a:off x="2117152" y="3453582"/>
            <a:ext cx="4542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위의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goejson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데이터 변수를 </a:t>
            </a:r>
            <a:r>
              <a:rPr lang="ko-KR" altLang="en-US" sz="1400" dirty="0" err="1">
                <a:solidFill>
                  <a:srgbClr val="FF0000"/>
                </a:solidFill>
                <a:latin typeface="+mj-lt"/>
              </a:rPr>
              <a:t>choropleth</a:t>
            </a:r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 속성에 넣음</a:t>
            </a:r>
            <a:endParaRPr lang="ko-KR" altLang="en-US" sz="1400" dirty="0" err="1">
              <a:solidFill>
                <a:srgbClr val="FF0000"/>
              </a:solidFill>
              <a:latin typeface="나눔스퀘어 ExtraBold"/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EADBC-64F2-5AFC-B26F-1BF1A3C9303B}"/>
              </a:ext>
            </a:extLst>
          </p:cNvPr>
          <p:cNvSpPr txBox="1"/>
          <p:nvPr/>
        </p:nvSpPr>
        <p:spPr>
          <a:xfrm>
            <a:off x="-1141402" y="2400818"/>
            <a:ext cx="59160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연도별로 지역별 시각화하기 위해 </a:t>
            </a:r>
            <a:r>
              <a:rPr lang="ko-KR" altLang="en-US" sz="1400" dirty="0" err="1">
                <a:solidFill>
                  <a:srgbClr val="FF0000"/>
                </a:solidFill>
                <a:latin typeface="나눔스퀘어 ExtraBold"/>
              </a:rPr>
              <a:t>for문</a:t>
            </a:r>
            <a:r>
              <a:rPr lang="ko-KR" altLang="en-US" sz="1400" dirty="0">
                <a:solidFill>
                  <a:srgbClr val="FF0000"/>
                </a:solidFill>
                <a:latin typeface="나눔스퀘어 ExtraBold"/>
              </a:rPr>
              <a:t> 사용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F9991B-1FDC-B1C9-17CD-344D5159D596}"/>
              </a:ext>
            </a:extLst>
          </p:cNvPr>
          <p:cNvSpPr/>
          <p:nvPr/>
        </p:nvSpPr>
        <p:spPr>
          <a:xfrm>
            <a:off x="6119406" y="4285814"/>
            <a:ext cx="1072341" cy="238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9388EE-4724-069C-3FB0-538740B482D3}"/>
              </a:ext>
            </a:extLst>
          </p:cNvPr>
          <p:cNvSpPr txBox="1"/>
          <p:nvPr/>
        </p:nvSpPr>
        <p:spPr>
          <a:xfrm>
            <a:off x="6980146" y="4259696"/>
            <a:ext cx="28429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+mj-lt"/>
              </a:rPr>
              <a:t>해당 지역에 들어갈 데이터</a:t>
            </a:r>
          </a:p>
        </p:txBody>
      </p:sp>
    </p:spTree>
    <p:extLst>
      <p:ext uri="{BB962C8B-B14F-4D97-AF65-F5344CB8AC3E}">
        <p14:creationId xmlns:p14="http://schemas.microsoft.com/office/powerpoint/2010/main" val="267392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579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8328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- </a:t>
            </a:r>
            <a:r>
              <a:rPr lang="en-US" dirty="0" err="1">
                <a:ea typeface="+mn-lt"/>
                <a:cs typeface="+mn-lt"/>
              </a:rPr>
              <a:t>geojson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형식의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파일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예시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0C7B77D-153D-4B24-908F-0C74EA5199A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04276F-82E4-56BB-4BFB-8CFEB623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4" y="1283382"/>
            <a:ext cx="8257672" cy="55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</a:t>
            </a:r>
            <a:r>
              <a:rPr lang="ko-KR" altLang="en-US" sz="2800" spc="-150" dirty="0" err="1">
                <a:solidFill>
                  <a:srgbClr val="000000"/>
                </a:solidFill>
                <a:latin typeface="+mn-ea"/>
              </a:rPr>
              <a:t>순이동</a:t>
            </a:r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  <a:p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6F95D8-F27B-463E-ADC4-B8576993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59" y="1337876"/>
            <a:ext cx="4839044" cy="4921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301071-49AC-4BEC-A8CE-BDADCB36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37876"/>
            <a:ext cx="4942843" cy="4921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F8181-E919-4CD1-A5FC-E00A81F51643}"/>
              </a:ext>
            </a:extLst>
          </p:cNvPr>
          <p:cNvSpPr txBox="1"/>
          <p:nvPr/>
        </p:nvSpPr>
        <p:spPr>
          <a:xfrm>
            <a:off x="-2702" y="907310"/>
            <a:ext cx="85980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/>
              <a:t>choropleth _2021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sz="1800" dirty="0"/>
              <a:t>청년층 </a:t>
            </a:r>
            <a:r>
              <a:rPr lang="ko-KR" altLang="en-US" sz="1800" dirty="0" err="1"/>
              <a:t>순이동</a:t>
            </a:r>
            <a:r>
              <a:rPr lang="ko-KR" altLang="en-US" sz="1800" dirty="0"/>
              <a:t> 인구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78592F-2C5B-4359-B8AB-88D05F865A8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23685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C5DF53-388A-41B3-BE88-CAE081086DAC}"/>
              </a:ext>
            </a:extLst>
          </p:cNvPr>
          <p:cNvSpPr txBox="1"/>
          <p:nvPr/>
        </p:nvSpPr>
        <p:spPr>
          <a:xfrm>
            <a:off x="2085827" y="6320784"/>
            <a:ext cx="221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261E4-8201-412B-ABB6-80BA79B79E00}"/>
              </a:ext>
            </a:extLst>
          </p:cNvPr>
          <p:cNvSpPr txBox="1"/>
          <p:nvPr/>
        </p:nvSpPr>
        <p:spPr>
          <a:xfrm>
            <a:off x="7375512" y="6320784"/>
            <a:ext cx="314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</a:t>
            </a:r>
            <a:r>
              <a:rPr lang="en-US" altLang="ko-KR" sz="1400" dirty="0"/>
              <a:t>_ </a:t>
            </a:r>
            <a:r>
              <a:rPr lang="ko-KR" altLang="en-US" sz="1400" dirty="0"/>
              <a:t>색상변경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043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>
                <a:ea typeface="+mn-lt"/>
                <a:cs typeface="+mn-lt"/>
              </a:rPr>
              <a:t>사용할 데이터 불러오기</a:t>
            </a:r>
            <a:endParaRPr lang="ko-KR" altLang="en-US" dirty="0"/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2372920-0D34-EAD4-27C6-F6F045CA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05335"/>
            <a:ext cx="6140042" cy="1342472"/>
          </a:xfrm>
          <a:prstGeom prst="rect">
            <a:avLst/>
          </a:prstGeom>
        </p:spPr>
      </p:pic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9E6BAEB-326F-D324-A5A0-9B050B95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0" y="2585669"/>
            <a:ext cx="5595814" cy="4275508"/>
          </a:xfrm>
          <a:prstGeom prst="rect">
            <a:avLst/>
          </a:prstGeom>
        </p:spPr>
      </p:pic>
      <p:pic>
        <p:nvPicPr>
          <p:cNvPr id="11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AF86B02-8A1E-9658-160D-38B1ADE3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92" y="2547807"/>
            <a:ext cx="5537200" cy="42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전처리하기 1</a:t>
            </a:r>
            <a:endParaRPr lang="ko-KR" altLang="en-US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BCB35FF-6CCB-19C2-F0C7-1913DFD8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2299025"/>
            <a:ext cx="5517662" cy="2687842"/>
          </a:xfrm>
          <a:prstGeom prst="rect">
            <a:avLst/>
          </a:prstGeom>
        </p:spPr>
      </p:pic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B6A18C0-B94D-5800-8C29-292E5992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10" y="212869"/>
            <a:ext cx="3446584" cy="3002185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EAEBC2F-233A-DA67-DF0F-FC56EE47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767" y="3642946"/>
            <a:ext cx="3324469" cy="2864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06ADB-9C61-4316-8696-8A245E8644EB}"/>
              </a:ext>
            </a:extLst>
          </p:cNvPr>
          <p:cNvSpPr txBox="1"/>
          <p:nvPr/>
        </p:nvSpPr>
        <p:spPr>
          <a:xfrm>
            <a:off x="8035047" y="3215054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- 2020 -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EF25C-2F51-4A6E-AC1C-E59C3DE815EF}"/>
              </a:ext>
            </a:extLst>
          </p:cNvPr>
          <p:cNvSpPr txBox="1"/>
          <p:nvPr/>
        </p:nvSpPr>
        <p:spPr>
          <a:xfrm>
            <a:off x="8035048" y="6460465"/>
            <a:ext cx="111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- 2021 -</a:t>
            </a:r>
            <a:endParaRPr lang="ko-KR" altLang="en-US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3B2A43-A25A-46E5-BF4F-C55AD0D4C16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3980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분석의 배경과 목적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C11A33-6B69-3018-9316-24248735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925348"/>
            <a:ext cx="10363604" cy="4139829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93" y="1029934"/>
            <a:ext cx="7344507" cy="286028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0840BD2-2B22-4F87-9293-318F4EC3FBD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9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>
                <a:ea typeface="+mn-lt"/>
                <a:cs typeface="+mn-lt"/>
              </a:rPr>
              <a:t>전처리</a:t>
            </a:r>
            <a:r>
              <a:rPr lang="ko-KR" altLang="en-US" dirty="0">
                <a:ea typeface="+mn-lt"/>
                <a:cs typeface="+mn-lt"/>
              </a:rPr>
              <a:t> 2 및 결과</a:t>
            </a:r>
            <a:endParaRPr lang="ko-KR" altLang="en-US" dirty="0"/>
          </a:p>
        </p:txBody>
      </p:sp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1B0B78A-5539-833C-D732-38607B7D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54" y="2048058"/>
            <a:ext cx="8914186" cy="34715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E25EB92-0414-4ECF-9807-A66D2C565C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81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B6193C1-5676-EE53-8126-84CBA88B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1499969"/>
            <a:ext cx="8614507" cy="504990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D2356B-8419-4582-918F-73332539182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0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54B3769-FAF4-C502-E03E-27025A3C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07" y="1650285"/>
            <a:ext cx="5156199" cy="4954428"/>
          </a:xfrm>
          <a:prstGeom prst="rect">
            <a:avLst/>
          </a:prstGeom>
        </p:spPr>
      </p:pic>
      <p:pic>
        <p:nvPicPr>
          <p:cNvPr id="6" name="그림 9">
            <a:extLst>
              <a:ext uri="{FF2B5EF4-FFF2-40B4-BE49-F238E27FC236}">
                <a16:creationId xmlns:a16="http://schemas.microsoft.com/office/drawing/2014/main" id="{CB763A94-C853-9E1A-A245-47DAA461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1713846"/>
            <a:ext cx="5156200" cy="4944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6B96E-8418-4E37-947E-3ED9EA9D3DF3}"/>
              </a:ext>
            </a:extLst>
          </p:cNvPr>
          <p:cNvSpPr txBox="1"/>
          <p:nvPr/>
        </p:nvSpPr>
        <p:spPr>
          <a:xfrm>
            <a:off x="148737" y="910737"/>
            <a:ext cx="584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2020 / 2021</a:t>
            </a:r>
            <a:r>
              <a:rPr lang="ko-KR" altLang="en-US" dirty="0"/>
              <a:t>년</a:t>
            </a:r>
            <a:r>
              <a:rPr lang="ko-KR" dirty="0">
                <a:ea typeface="+mn-lt"/>
                <a:cs typeface="+mn-lt"/>
              </a:rPr>
              <a:t> 전입사유 시각화</a:t>
            </a:r>
            <a:endParaRPr 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8924C-C3F4-412E-B02F-158E2155E8B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1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03214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rgbClr val="000000"/>
                </a:solidFill>
                <a:latin typeface="+mn-ea"/>
              </a:rPr>
              <a:t>청년층의 수도권 전입 사유 분석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6416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원 그래프로 시각화하기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>
                <a:ea typeface="+mn-lt"/>
                <a:cs typeface="+mn-lt"/>
              </a:rPr>
              <a:t>총 </a:t>
            </a:r>
            <a:r>
              <a:rPr lang="ko-KR" dirty="0">
                <a:ea typeface="+mn-lt"/>
                <a:cs typeface="+mn-lt"/>
              </a:rPr>
              <a:t>전입사유 시각화</a:t>
            </a:r>
            <a:endParaRPr lang="ko-KR" dirty="0"/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4A21935F-6C3F-8B5A-9CC5-9FF05D22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253316"/>
            <a:ext cx="7569200" cy="1186136"/>
          </a:xfrm>
          <a:prstGeom prst="rect">
            <a:avLst/>
          </a:prstGeom>
        </p:spPr>
      </p:pic>
      <p:pic>
        <p:nvPicPr>
          <p:cNvPr id="43" name="그림 43">
            <a:extLst>
              <a:ext uri="{FF2B5EF4-FFF2-40B4-BE49-F238E27FC236}">
                <a16:creationId xmlns:a16="http://schemas.microsoft.com/office/drawing/2014/main" id="{FF721E2B-1881-23A1-1427-5427ADA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93" y="2269553"/>
            <a:ext cx="8761045" cy="448766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939D5B-D259-4408-A588-702CC06739E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57520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886A88-D204-45F6-BF05-1EE5987187D1}"/>
              </a:ext>
            </a:extLst>
          </p:cNvPr>
          <p:cNvSpPr txBox="1"/>
          <p:nvPr/>
        </p:nvSpPr>
        <p:spPr>
          <a:xfrm>
            <a:off x="6466933" y="3962371"/>
            <a:ext cx="23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취업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직장이전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2FEA3-B1CD-4F7D-AA91-8054D3D75D90}"/>
              </a:ext>
            </a:extLst>
          </p:cNvPr>
          <p:cNvSpPr txBox="1"/>
          <p:nvPr/>
        </p:nvSpPr>
        <p:spPr>
          <a:xfrm>
            <a:off x="6466933" y="5050284"/>
            <a:ext cx="306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가족과 함께 거주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결혼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분가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FC6F5-871A-43B6-A113-EA6204DCE199}"/>
              </a:ext>
            </a:extLst>
          </p:cNvPr>
          <p:cNvSpPr txBox="1"/>
          <p:nvPr/>
        </p:nvSpPr>
        <p:spPr>
          <a:xfrm>
            <a:off x="6466933" y="6138197"/>
            <a:ext cx="372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주택구입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계약만료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집세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재개발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7146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분석  </a:t>
            </a:r>
            <a:r>
              <a:rPr lang="en-US" altLang="ko-KR" sz="4000" b="1" spc="-150" dirty="0"/>
              <a:t>-  </a:t>
            </a:r>
            <a:r>
              <a:rPr lang="ko-KR" altLang="en-US" sz="4000" b="1" dirty="0">
                <a:latin typeface="+mj-lt"/>
              </a:rPr>
              <a:t>나이 들어가는 지방</a:t>
            </a:r>
          </a:p>
        </p:txBody>
      </p:sp>
    </p:spTree>
    <p:extLst>
      <p:ext uri="{BB962C8B-B14F-4D97-AF65-F5344CB8AC3E}">
        <p14:creationId xmlns:p14="http://schemas.microsoft.com/office/powerpoint/2010/main" val="38172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1643B-5D58-483C-8762-8864C98E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637"/>
            <a:ext cx="12192000" cy="43901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99BD56-A634-45C6-A939-184BEB6950EC}"/>
              </a:ext>
            </a:extLst>
          </p:cNvPr>
          <p:cNvSpPr/>
          <p:nvPr/>
        </p:nvSpPr>
        <p:spPr>
          <a:xfrm>
            <a:off x="2016785" y="1624636"/>
            <a:ext cx="414294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3078C8-E5A3-4D22-85F3-5D5DD735745C}"/>
              </a:ext>
            </a:extLst>
          </p:cNvPr>
          <p:cNvSpPr/>
          <p:nvPr/>
        </p:nvSpPr>
        <p:spPr>
          <a:xfrm>
            <a:off x="7348014" y="1624636"/>
            <a:ext cx="4843986" cy="4390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1FE7F-DE4F-412D-A4DE-6D98DAAFC1AB}"/>
              </a:ext>
            </a:extLst>
          </p:cNvPr>
          <p:cNvSpPr txBox="1"/>
          <p:nvPr/>
        </p:nvSpPr>
        <p:spPr>
          <a:xfrm>
            <a:off x="3082418" y="6176356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2012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407235-CF8E-46E6-ACE5-C417D8E1C2D3}"/>
              </a:ext>
            </a:extLst>
          </p:cNvPr>
          <p:cNvSpPr txBox="1"/>
          <p:nvPr/>
        </p:nvSpPr>
        <p:spPr>
          <a:xfrm>
            <a:off x="8733687" y="6176356"/>
            <a:ext cx="22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 </a:t>
            </a:r>
            <a:r>
              <a:rPr lang="ko-KR" altLang="en-US" dirty="0">
                <a:solidFill>
                  <a:srgbClr val="FF0000"/>
                </a:solidFill>
              </a:rPr>
              <a:t>세트</a:t>
            </a:r>
            <a:r>
              <a:rPr lang="en-US" altLang="ko-KR" dirty="0">
                <a:solidFill>
                  <a:srgbClr val="FF0000"/>
                </a:solidFill>
              </a:rPr>
              <a:t>: 2021 </a:t>
            </a:r>
            <a:r>
              <a:rPr lang="ko-KR" altLang="en-US" dirty="0">
                <a:solidFill>
                  <a:srgbClr val="FF0000"/>
                </a:solidFill>
              </a:rPr>
              <a:t>년도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AC90B-79B9-403B-9FF9-37B8AEF135D6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</p:spTree>
    <p:extLst>
      <p:ext uri="{BB962C8B-B14F-4D97-AF65-F5344CB8AC3E}">
        <p14:creationId xmlns:p14="http://schemas.microsoft.com/office/powerpoint/2010/main" val="31325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237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2527644-4A21-D611-2AD7-A584FA82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1516130"/>
            <a:ext cx="6823336" cy="4878893"/>
          </a:xfrm>
          <a:prstGeom prst="rect">
            <a:avLst/>
          </a:prstGeom>
        </p:spPr>
      </p:pic>
      <p:pic>
        <p:nvPicPr>
          <p:cNvPr id="6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80AE1B9-0AA8-6EC0-D005-A2746B56E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6" b="4662"/>
          <a:stretch/>
        </p:blipFill>
        <p:spPr>
          <a:xfrm>
            <a:off x="4456355" y="2725706"/>
            <a:ext cx="7547223" cy="23450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65B05D-494E-406D-8046-841757BB5EE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1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CE18D1-465E-47CD-9968-2462DD84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15" y="1385981"/>
            <a:ext cx="7410369" cy="521865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B61EFC-6A07-40CE-8D64-49443D29C19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9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2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BF72D9-50E8-7E21-F2CD-A7127D35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983457"/>
            <a:ext cx="7273946" cy="4043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413A9-3255-458D-9313-A8751EB5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9" y="1706544"/>
            <a:ext cx="4332033" cy="40295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A4F91D-ACBC-4B2C-B617-9041CA047DCF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F1F8C19-7A4E-4AE7-B974-5A950C39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827976"/>
            <a:ext cx="5195187" cy="15961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8C8D4AF-A11B-4786-9237-123CE4E7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000" y="1153956"/>
            <a:ext cx="519518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텍스트, 농구이(가) 표시된 사진&#10;&#10;자동 생성된 설명">
            <a:extLst>
              <a:ext uri="{FF2B5EF4-FFF2-40B4-BE49-F238E27FC236}">
                <a16:creationId xmlns:a16="http://schemas.microsoft.com/office/drawing/2014/main" id="{7F38CD80-1308-45BB-A8A6-985DE6065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4" y="1153956"/>
            <a:ext cx="5228218" cy="52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  <a:endParaRPr lang="ko-KR" sz="2800" spc="-15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2987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전처리하기 2</a:t>
            </a: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3B66D49-25BB-A327-C5FF-0CB3A565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6" y="1280069"/>
            <a:ext cx="4887319" cy="5475252"/>
          </a:xfrm>
          <a:prstGeom prst="rect">
            <a:avLst/>
          </a:prstGeom>
        </p:spPr>
      </p:pic>
      <p:pic>
        <p:nvPicPr>
          <p:cNvPr id="11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DD99D43-E9FC-4B80-9DB5-71D0958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27" y="1280069"/>
            <a:ext cx="7079673" cy="507894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BA156C-073E-4D80-87A8-E3214F222CB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835252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고령인구 수 분석</a:t>
            </a:r>
          </a:p>
          <a:p>
            <a:endParaRPr lang="ko-KR" altLang="en-US" sz="2800" spc="-15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5507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</a:t>
            </a:r>
            <a:endParaRPr lang="ko-KR" dirty="0"/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22458F-3E79-EE4B-8735-479DDAD8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03" y="1283800"/>
            <a:ext cx="5058507" cy="123070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F4C8F46E-56D2-2242-0728-50286256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" y="1222427"/>
            <a:ext cx="6325960" cy="5635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21CDA-0C48-9BC2-7C5B-A089A9F83E79}"/>
              </a:ext>
            </a:extLst>
          </p:cNvPr>
          <p:cNvSpPr txBox="1"/>
          <p:nvPr/>
        </p:nvSpPr>
        <p:spPr>
          <a:xfrm>
            <a:off x="7535130" y="2514504"/>
            <a:ext cx="437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인구 변화의 추이에 대해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파악할 수 있지만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 간 인구 격차를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반영하지 못해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인사이트 도출이 어려움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따라서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고령화율 데이터로 교체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FE51D0B-5E10-4764-9178-4ECB0ECCEF39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376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전처리하기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618D8D2-EF58-9D8A-1851-E5B6D8E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9" y="1710638"/>
            <a:ext cx="10402276" cy="371026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746A0A-BD13-4D35-B003-670DFB2D294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0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2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40E0A38-D504-E107-BA3A-87CFA2B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"/>
          <a:stretch/>
        </p:blipFill>
        <p:spPr>
          <a:xfrm>
            <a:off x="6322041" y="1612945"/>
            <a:ext cx="5760000" cy="4503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16E71A-8ED8-7BC4-3181-112AEB0D040F}"/>
              </a:ext>
            </a:extLst>
          </p:cNvPr>
          <p:cNvSpPr txBox="1"/>
          <p:nvPr/>
        </p:nvSpPr>
        <p:spPr>
          <a:xfrm>
            <a:off x="2728813" y="12224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9CADC-ED60-F747-FC8D-E197989EFC7D}"/>
              </a:ext>
            </a:extLst>
          </p:cNvPr>
          <p:cNvSpPr txBox="1"/>
          <p:nvPr/>
        </p:nvSpPr>
        <p:spPr>
          <a:xfrm>
            <a:off x="8898308" y="11499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after</a:t>
            </a:r>
            <a:endParaRPr lang="ko-KR" dirty="0" err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8F4777-A656-4399-AE96-31AAC9B8C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08"/>
          <a:stretch/>
        </p:blipFill>
        <p:spPr>
          <a:xfrm>
            <a:off x="40903" y="1584615"/>
            <a:ext cx="6105063" cy="455994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46237DD-B1A3-48F3-BB95-A9BA4E7B86FC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1F2D27-C34A-A447-6336-663E0F1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1238586"/>
            <a:ext cx="9835661" cy="1264442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477363"/>
            <a:ext cx="7090507" cy="527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382060" y="2667506"/>
            <a:ext cx="3690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비율 표시된 데이터 이용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강원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전남</a:t>
            </a:r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전북 등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고령 인구 비율이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상대적으로 높게 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상승했다는 것을 확인</a:t>
            </a:r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541949C-08C3-4AE3-A54C-07BF8169143D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5388013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150" dirty="0">
                <a:ea typeface="+mn-lt"/>
                <a:cs typeface="+mn-lt"/>
              </a:rPr>
              <a:t>최근 </a:t>
            </a:r>
            <a:r>
              <a:rPr lang="en-US" sz="2800" spc="-150" dirty="0">
                <a:ea typeface="+mn-lt"/>
                <a:cs typeface="+mn-lt"/>
              </a:rPr>
              <a:t>10</a:t>
            </a:r>
            <a:r>
              <a:rPr lang="ko-KR" sz="2800" spc="-150" dirty="0">
                <a:ea typeface="+mn-lt"/>
                <a:cs typeface="+mn-lt"/>
              </a:rPr>
              <a:t>년간 지역별 고령화율 분석</a:t>
            </a: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청년층의 순이동과 비교</a:t>
            </a: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158980D-9ED0-AB38-2F18-97B7ED5A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" y="1223363"/>
            <a:ext cx="5937738" cy="4411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0CC61-90E4-2013-9239-FE8E35DA78F5}"/>
              </a:ext>
            </a:extLst>
          </p:cNvPr>
          <p:cNvSpPr txBox="1"/>
          <p:nvPr/>
        </p:nvSpPr>
        <p:spPr>
          <a:xfrm>
            <a:off x="158506" y="6025274"/>
            <a:ext cx="115746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전국적으로 고령화되는 상황에서도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청년층의 지방 탈출 현상이 진행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되고 있음 </a:t>
            </a:r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”</a:t>
            </a:r>
            <a:endParaRPr lang="ko-KR" altLang="en-US" sz="24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56C03EFB-2664-0131-E5CF-D376E70A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754" y="1280069"/>
            <a:ext cx="6094045" cy="44842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DE8A46-02C0-4663-ACD4-78CEC5BD0960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41E0EB-BC08-4B99-9294-F3709E9C5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2"/>
          <a:stretch/>
        </p:blipFill>
        <p:spPr>
          <a:xfrm>
            <a:off x="1770611" y="2482294"/>
            <a:ext cx="8561468" cy="4364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02DDE8-F51C-4303-99C1-8FF9DC1341F9}"/>
              </a:ext>
            </a:extLst>
          </p:cNvPr>
          <p:cNvSpPr txBox="1"/>
          <p:nvPr/>
        </p:nvSpPr>
        <p:spPr>
          <a:xfrm>
            <a:off x="158506" y="910737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6D09B1A-07D6-4202-80EB-A341EF2EB7FE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97421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A20890D-4811-40C8-964D-8218C7DD5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2887" y="1234851"/>
            <a:ext cx="8246226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go.Figure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fig.add_trace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go.Scatter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df.columns,y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df.iloc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열 인덱스,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 값 지정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plot만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그리기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df2.iloc[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fig.show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EF548D-8B03-4BB1-94AA-B74DD4A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22" y="1324799"/>
            <a:ext cx="6572075" cy="553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51CAC-B02F-4D7F-97D9-A62F6CDAE59A}"/>
              </a:ext>
            </a:extLst>
          </p:cNvPr>
          <p:cNvSpPr txBox="1"/>
          <p:nvPr/>
        </p:nvSpPr>
        <p:spPr>
          <a:xfrm>
            <a:off x="158506" y="910737"/>
            <a:ext cx="63087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Matplotlib.pyplot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시계열 그래프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73A6C-DFA2-4AD7-B46F-9ECA482A6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2737182"/>
            <a:ext cx="5686566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df_tr.plot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figure.figsize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 그래프 설정 함수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lines.linewidth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'연도'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'10년간_지역별_고령인구_비율'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014C-E842-4C1C-9116-CF9D31690371}"/>
              </a:ext>
            </a:extLst>
          </p:cNvPr>
          <p:cNvSpPr txBox="1"/>
          <p:nvPr/>
        </p:nvSpPr>
        <p:spPr>
          <a:xfrm>
            <a:off x="719999" y="142447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df.set_index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A99D5B-D63D-43E4-9445-7F0B14D42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1938343"/>
            <a:ext cx="696504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'./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korea.json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json.load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geo_path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'utf-8'))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19F59E6-01B1-4497-9BC9-8BD2E7AA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92" y="2869217"/>
            <a:ext cx="10817064" cy="34470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'2012년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'2013년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'2014년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'2015년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'2016년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'2017년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'2018년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'2019년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pPr lvl="3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'2020년 고령인구비율'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'2021년 고령인구비율’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71D5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year_list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36.8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127.5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map_osm.choropleth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geo_str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df.index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fill_color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key_on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feature.properties.CTP_KOR_NM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map_osm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6C3AD-03CE-4BE1-A78A-E9264D8B7BA4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1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500746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859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최근 </a:t>
            </a:r>
            <a:r>
              <a:rPr lang="en-US" altLang="ko-KR" sz="2800" spc="-150" dirty="0"/>
              <a:t>10</a:t>
            </a:r>
            <a:r>
              <a:rPr lang="ko-KR" altLang="en-US" sz="2800" spc="-150" dirty="0"/>
              <a:t>년간 지역별 고령화율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D1555-F199-4D15-97A0-5B2BA47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32" y="1451894"/>
            <a:ext cx="5587973" cy="52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F5FCC-C208-4839-9EC7-9E27A8777AA1}"/>
              </a:ext>
            </a:extLst>
          </p:cNvPr>
          <p:cNvSpPr txBox="1"/>
          <p:nvPr/>
        </p:nvSpPr>
        <p:spPr>
          <a:xfrm>
            <a:off x="158506" y="910737"/>
            <a:ext cx="96006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folium </a:t>
            </a:r>
            <a:r>
              <a:rPr lang="ko-KR" altLang="en-US" dirty="0"/>
              <a:t>라이브러리와 </a:t>
            </a:r>
            <a:r>
              <a:rPr lang="en-US" altLang="ko-KR" dirty="0"/>
              <a:t>for</a:t>
            </a:r>
            <a:r>
              <a:rPr lang="ko-KR" altLang="en-US" dirty="0"/>
              <a:t>문을 사용한 </a:t>
            </a:r>
            <a:r>
              <a:rPr lang="en-US" altLang="ko-KR" dirty="0" err="1"/>
              <a:t>chorograph</a:t>
            </a:r>
            <a:r>
              <a:rPr lang="ko-KR" altLang="en-US" dirty="0"/>
              <a:t> </a:t>
            </a:r>
            <a:r>
              <a:rPr lang="en-US" altLang="ko-KR" dirty="0"/>
              <a:t>(10</a:t>
            </a:r>
            <a:r>
              <a:rPr lang="ko-KR" altLang="en-US" dirty="0"/>
              <a:t>년간 고령 인구 비율 변화 추세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9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3E0DC8-8601-47BF-AFB3-9F974DEF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2" y="835449"/>
            <a:ext cx="4475454" cy="3871171"/>
          </a:xfrm>
          <a:prstGeom prst="rect">
            <a:avLst/>
          </a:prstGeom>
        </p:spPr>
      </p:pic>
      <p:pic>
        <p:nvPicPr>
          <p:cNvPr id="11" name="그림 1" descr="/temp/fImage2024286290.png">
            <a:extLst>
              <a:ext uri="{FF2B5EF4-FFF2-40B4-BE49-F238E27FC236}">
                <a16:creationId xmlns:a16="http://schemas.microsoft.com/office/drawing/2014/main" id="{A6AAB350-A6A3-4684-AB30-6610337A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9" y="4825817"/>
            <a:ext cx="5163820" cy="1931035"/>
          </a:xfrm>
          <a:prstGeom prst="rect">
            <a:avLst/>
          </a:prstGeom>
          <a:noFill/>
        </p:spPr>
      </p:pic>
      <p:pic>
        <p:nvPicPr>
          <p:cNvPr id="13" name="그림 2" descr="/temp/fImage459666302966.jpeg">
            <a:extLst>
              <a:ext uri="{FF2B5EF4-FFF2-40B4-BE49-F238E27FC236}">
                <a16:creationId xmlns:a16="http://schemas.microsoft.com/office/drawing/2014/main" id="{5D91C52F-4B38-477A-B6D6-18644C1558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26" y="835449"/>
            <a:ext cx="4699300" cy="3728238"/>
          </a:xfrm>
          <a:prstGeom prst="rect">
            <a:avLst/>
          </a:prstGeom>
          <a:noFill/>
        </p:spPr>
      </p:pic>
      <p:pic>
        <p:nvPicPr>
          <p:cNvPr id="14" name="그림 3" descr="/temp/fImage39840631695.jpeg">
            <a:extLst>
              <a:ext uri="{FF2B5EF4-FFF2-40B4-BE49-F238E27FC236}">
                <a16:creationId xmlns:a16="http://schemas.microsoft.com/office/drawing/2014/main" id="{40891732-EBC1-4FBD-969A-E909C33284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8000"/>
            <a:ext cx="5925243" cy="1386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1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7CE75C-6BB1-4F8E-1623-A2997752B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03"/>
          <a:stretch/>
        </p:blipFill>
        <p:spPr>
          <a:xfrm>
            <a:off x="158506" y="1991389"/>
            <a:ext cx="10751965" cy="41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사용할 데이터 불러오기 및 </a:t>
            </a:r>
            <a:r>
              <a:rPr lang="ko-KR" altLang="en-US" dirty="0" err="1"/>
              <a:t>전처리</a:t>
            </a:r>
            <a:r>
              <a:rPr lang="ko-KR" altLang="en-US" dirty="0"/>
              <a:t> 1</a:t>
            </a:r>
            <a:endParaRPr lang="en-US" altLang="ko-KR" dirty="0"/>
          </a:p>
          <a:p>
            <a:r>
              <a:rPr lang="en-US" dirty="0">
                <a:ea typeface="+mn-lt"/>
                <a:cs typeface="+mn-lt"/>
              </a:rPr>
              <a:t>(</a:t>
            </a:r>
            <a:r>
              <a:rPr lang="ko-KR" dirty="0">
                <a:ea typeface="+mn-lt"/>
                <a:cs typeface="+mn-lt"/>
              </a:rPr>
              <a:t>노인부양비 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(65</a:t>
            </a:r>
            <a:r>
              <a:rPr lang="ko-KR" dirty="0">
                <a:ea typeface="+mn-lt"/>
                <a:cs typeface="+mn-lt"/>
              </a:rPr>
              <a:t>세 이상 인구 </a:t>
            </a:r>
            <a:r>
              <a:rPr lang="en-US" dirty="0">
                <a:ea typeface="+mn-lt"/>
                <a:cs typeface="+mn-lt"/>
              </a:rPr>
              <a:t>÷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15~64</a:t>
            </a:r>
            <a:r>
              <a:rPr lang="ko-KR" dirty="0">
                <a:ea typeface="+mn-lt"/>
                <a:cs typeface="+mn-lt"/>
              </a:rPr>
              <a:t>세 인구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×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10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2FEA85D-D6F8-4375-B076-5E4303571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3"/>
          <a:stretch/>
        </p:blipFill>
        <p:spPr>
          <a:xfrm>
            <a:off x="158506" y="1903618"/>
            <a:ext cx="12018990" cy="46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4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중간 결과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597B1F8-596A-A842-5D8F-8D34A13B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05" y="1059150"/>
            <a:ext cx="8818922" cy="2636550"/>
          </a:xfrm>
          <a:prstGeom prst="rect">
            <a:avLst/>
          </a:prstGeom>
        </p:spPr>
      </p:pic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19F375-15B9-9253-8515-991057A7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08" y="3860750"/>
            <a:ext cx="8868507" cy="290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48B0E-1B73-3279-9B64-B7E306FF3CEE}"/>
              </a:ext>
            </a:extLst>
          </p:cNvPr>
          <p:cNvSpPr txBox="1"/>
          <p:nvPr/>
        </p:nvSpPr>
        <p:spPr>
          <a:xfrm>
            <a:off x="162169" y="20183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생산가능인구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3FCA5-F0D8-ACB2-0165-831B13A81688}"/>
              </a:ext>
            </a:extLst>
          </p:cNvPr>
          <p:cNvSpPr txBox="1"/>
          <p:nvPr/>
        </p:nvSpPr>
        <p:spPr>
          <a:xfrm>
            <a:off x="158506" y="5375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노인 인구</a:t>
            </a:r>
          </a:p>
        </p:txBody>
      </p:sp>
    </p:spTree>
    <p:extLst>
      <p:ext uri="{BB962C8B-B14F-4D97-AF65-F5344CB8AC3E}">
        <p14:creationId xmlns:p14="http://schemas.microsoft.com/office/powerpoint/2010/main" val="29614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 2</a:t>
            </a:r>
            <a:endParaRPr lang="en-US" altLang="ko-KR" dirty="0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9EB8DB-371F-F933-CF95-98B4CEFE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1638614"/>
            <a:ext cx="10675815" cy="51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en-US" altLang="ko-KR" dirty="0"/>
              <a:t>For </a:t>
            </a:r>
            <a:r>
              <a:rPr lang="ko-KR" altLang="en-US" dirty="0"/>
              <a:t>문 </a:t>
            </a:r>
            <a:r>
              <a:rPr lang="en-US" altLang="ko-KR" dirty="0"/>
              <a:t>print (col, index, ratio)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E08203B-92C2-3F1E-D271-9B38B9DA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0" b="2486"/>
          <a:stretch/>
        </p:blipFill>
        <p:spPr>
          <a:xfrm>
            <a:off x="3870811" y="1280069"/>
            <a:ext cx="4560277" cy="52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3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 err="1"/>
              <a:t>전처리</a:t>
            </a:r>
            <a:r>
              <a:rPr lang="ko-KR" altLang="en-US" dirty="0"/>
              <a:t> 결과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C9DBDDBE-B6D9-C54B-7C90-A68544BC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1" y="1095403"/>
            <a:ext cx="8096737" cy="56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시각화하기 위해 피벗테이블 생성하기</a:t>
            </a:r>
          </a:p>
        </p:txBody>
      </p:sp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9CEB5E7-3EB3-EEA9-CF83-405D70DF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073" y="1385980"/>
            <a:ext cx="6966421" cy="478169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A332813-E279-B5FD-9B3A-DA0B45B3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6" y="2042686"/>
            <a:ext cx="4654594" cy="20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dirty="0" err="1">
                <a:ea typeface="+mn-lt"/>
                <a:cs typeface="+mn-lt"/>
              </a:rPr>
              <a:t>히트맵으로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시각화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5226B7-CA78-207F-D1B8-87E25BFC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" y="1725782"/>
            <a:ext cx="5226466" cy="78203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D40AC77C-FA23-2638-3BF8-80EECD47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47" y="1628159"/>
            <a:ext cx="6807199" cy="51256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E48FF-8696-4743-9935-492EFE82AA44}"/>
              </a:ext>
            </a:extLst>
          </p:cNvPr>
          <p:cNvSpPr txBox="1"/>
          <p:nvPr/>
        </p:nvSpPr>
        <p:spPr>
          <a:xfrm>
            <a:off x="606687" y="3221504"/>
            <a:ext cx="384514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지방의 노인부양비 상승폭이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수도권의 상승폭에 비해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훨씬 가파르게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증가하고 있음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3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963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노인부양비</a:t>
            </a:r>
            <a:r>
              <a:rPr lang="ko-KR" sz="2800" spc="-150" dirty="0">
                <a:ea typeface="+mn-lt"/>
                <a:cs typeface="+mn-lt"/>
              </a:rPr>
              <a:t> 분석</a:t>
            </a:r>
            <a:endParaRPr lang="ko-KR" dirty="0">
              <a:ea typeface="+mn-lt"/>
              <a:cs typeface="+mn-lt"/>
            </a:endParaRPr>
          </a:p>
          <a:p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필요한 데이터만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E0924-E97C-468D-B9CC-36C286E7E363}"/>
              </a:ext>
            </a:extLst>
          </p:cNvPr>
          <p:cNvSpPr txBox="1"/>
          <p:nvPr/>
        </p:nvSpPr>
        <p:spPr>
          <a:xfrm>
            <a:off x="5931772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노인부양비 추세 그래프 그리기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CABEDD-6D9F-41AD-BB34-7A66AF17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4819462"/>
            <a:ext cx="5007469" cy="743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9B2C0-03F1-43EC-92BA-47F885EBC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498" y="1447241"/>
            <a:ext cx="5982393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추세 그래프 그리기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폰트설정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font.family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Malgun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Gothic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깨짐 방지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plt.rcParams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axes.unicode_minus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66DE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sns.barplot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df_old5)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"년도"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"미래의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저장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lang="ko-KR" altLang="en-US" sz="1600" dirty="0">
                <a:solidFill>
                  <a:srgbClr val="999999"/>
                </a:solidFill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: 생산가능인구(15~64세 인구) 100명이 부양해야 할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999999"/>
                </a:solidFill>
                <a:latin typeface="Consolas" panose="020B0609020204030204" pitchFamily="49" charset="0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65세 인구의 수를 표시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노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 = (65세 이상인구 / 15세~64세 인구) × 100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0EB302-78D5-4C9E-AF6C-62AFDD362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1855455"/>
            <a:ext cx="575798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노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부양비인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행만 가져옴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＇노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인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부양비’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)]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인덱스 재배열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가정별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reset_index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컬럼명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변경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df.rename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'인구구조, 부양비별'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'인구구분'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df_new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노인부양비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4.3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C4DCC-BB64-4F1F-B3D5-45925201DC06}"/>
              </a:ext>
            </a:extLst>
          </p:cNvPr>
          <p:cNvSpPr txBox="1"/>
          <p:nvPr/>
        </p:nvSpPr>
        <p:spPr>
          <a:xfrm>
            <a:off x="719999" y="999435"/>
            <a:ext cx="465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노인부양비 추세 그래프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D62BB-719C-4776-963E-FAA1F67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26799"/>
            <a:ext cx="7401536" cy="5188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28D24-BD68-4071-8BAD-74470C89CF85}"/>
              </a:ext>
            </a:extLst>
          </p:cNvPr>
          <p:cNvSpPr txBox="1"/>
          <p:nvPr/>
        </p:nvSpPr>
        <p:spPr>
          <a:xfrm>
            <a:off x="8179723" y="2113702"/>
            <a:ext cx="384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전국적으로 미래의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노인부양비는 계속해서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상승하여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2060-2070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년 경에는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현재의 약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 – 5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배가 될 것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DF2B776-72BF-44F4-9702-973C071D2B32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266328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D8127CD-4D60-402C-83C0-9C71145AB44D}"/>
              </a:ext>
            </a:extLst>
          </p:cNvPr>
          <p:cNvSpPr/>
          <p:nvPr/>
        </p:nvSpPr>
        <p:spPr>
          <a:xfrm>
            <a:off x="3027539" y="3103635"/>
            <a:ext cx="2939816" cy="2939816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2206CDB-F623-4A91-B302-5B3609C1C840}"/>
              </a:ext>
            </a:extLst>
          </p:cNvPr>
          <p:cNvSpPr/>
          <p:nvPr/>
        </p:nvSpPr>
        <p:spPr>
          <a:xfrm>
            <a:off x="961443" y="3097545"/>
            <a:ext cx="2939816" cy="2939816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71C79-0F75-4FFD-B84B-402CC8008A9C}"/>
              </a:ext>
            </a:extLst>
          </p:cNvPr>
          <p:cNvSpPr/>
          <p:nvPr/>
        </p:nvSpPr>
        <p:spPr>
          <a:xfrm>
            <a:off x="2077728" y="1316176"/>
            <a:ext cx="2939816" cy="2939816"/>
          </a:xfrm>
          <a:prstGeom prst="ellipse">
            <a:avLst/>
          </a:prstGeom>
          <a:solidFill>
            <a:srgbClr val="92D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1675732" y="43926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고령화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3957072" y="4392657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청년인구 유출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3194014" y="2368640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지방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012BFB-D20B-4EFA-A7DB-6D36A54BD802}"/>
              </a:ext>
            </a:extLst>
          </p:cNvPr>
          <p:cNvSpPr txBox="1"/>
          <p:nvPr/>
        </p:nvSpPr>
        <p:spPr>
          <a:xfrm>
            <a:off x="487251" y="5868084"/>
            <a:ext cx="147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인구의 고령화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486D-7ACD-4DD4-8199-8B8DDB8F4462}"/>
              </a:ext>
            </a:extLst>
          </p:cNvPr>
          <p:cNvSpPr txBox="1"/>
          <p:nvPr/>
        </p:nvSpPr>
        <p:spPr>
          <a:xfrm>
            <a:off x="5247777" y="5868084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지방의 청년인구 유출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64170-0F2C-4FBB-B84B-C8173F7777DA}"/>
              </a:ext>
            </a:extLst>
          </p:cNvPr>
          <p:cNvSpPr txBox="1"/>
          <p:nvPr/>
        </p:nvSpPr>
        <p:spPr>
          <a:xfrm>
            <a:off x="2547768" y="909290"/>
            <a:ext cx="246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수도권과 지방 간의 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D7035B-D648-40DC-BB86-3D7A00D1D2BB}"/>
              </a:ext>
            </a:extLst>
          </p:cNvPr>
          <p:cNvSpPr txBox="1"/>
          <p:nvPr/>
        </p:nvSpPr>
        <p:spPr>
          <a:xfrm>
            <a:off x="6317750" y="1588475"/>
            <a:ext cx="629827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BEDF-2E6B-4FBF-A21B-0A59B1116E6D}"/>
              </a:ext>
            </a:extLst>
          </p:cNvPr>
          <p:cNvSpPr txBox="1"/>
          <p:nvPr/>
        </p:nvSpPr>
        <p:spPr>
          <a:xfrm>
            <a:off x="7067390" y="2368640"/>
            <a:ext cx="486308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수도권으로 향하는 청년층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나이 들어가는 지방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지방 소멸 현상 </a:t>
            </a:r>
            <a:r>
              <a:rPr lang="ko-KR" altLang="en-US" sz="3600" u="sng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가속화</a:t>
            </a:r>
            <a:endParaRPr lang="en-US" altLang="ko-KR" sz="3600" u="sng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+mj-lt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AE796AF-BB57-4F2A-B73D-03A1483ADBCD}"/>
              </a:ext>
            </a:extLst>
          </p:cNvPr>
          <p:cNvSpPr/>
          <p:nvPr/>
        </p:nvSpPr>
        <p:spPr>
          <a:xfrm>
            <a:off x="6959707" y="4284935"/>
            <a:ext cx="356717" cy="338554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551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결과분석 및 해결 방안</a:t>
            </a:r>
          </a:p>
        </p:txBody>
      </p:sp>
    </p:spTree>
    <p:extLst>
      <p:ext uri="{BB962C8B-B14F-4D97-AF65-F5344CB8AC3E}">
        <p14:creationId xmlns:p14="http://schemas.microsoft.com/office/powerpoint/2010/main" val="267630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해결 방안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A4E6-DBCB-4C7D-88C6-2F8B223AE14A}"/>
              </a:ext>
            </a:extLst>
          </p:cNvPr>
          <p:cNvSpPr txBox="1"/>
          <p:nvPr/>
        </p:nvSpPr>
        <p:spPr>
          <a:xfrm>
            <a:off x="262278" y="2152996"/>
            <a:ext cx="1005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지역적으로 인구 감소와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고령화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청년인구 유출은 균등하게 발생하는 것이 아니라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수도권에서 지리적으로 먼 지역부터 시작되어 지역적으로 불균등하게 진행되는 특징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젊은 청년인구는 지역의 가장 핵심적인 인적 자본이므로 이들이 유출되면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지역경제 역량이 취약해지고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인적 역량이 취약해지니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지역기업도 수도권이나 대도시지역으로 빠져나가 청년인구를 핵심고리로 하는 지방의 악순환이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1487D0-EEFE-4FD8-90A3-59B02B34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738" y="1288684"/>
            <a:ext cx="2952992" cy="2940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858929-529F-4EA2-85D2-2B86033E395F}"/>
              </a:ext>
            </a:extLst>
          </p:cNvPr>
          <p:cNvSpPr txBox="1"/>
          <p:nvPr/>
        </p:nvSpPr>
        <p:spPr>
          <a:xfrm>
            <a:off x="8873640" y="4372495"/>
            <a:ext cx="221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청년 </a:t>
            </a:r>
            <a:r>
              <a:rPr lang="ko-KR" altLang="en-US" sz="1400" dirty="0" err="1"/>
              <a:t>순이동</a:t>
            </a:r>
            <a:r>
              <a:rPr lang="ko-KR" altLang="en-US" sz="1400" dirty="0"/>
              <a:t> 단계구분도 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37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해결 방안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FA4E6-DBCB-4C7D-88C6-2F8B223AE14A}"/>
              </a:ext>
            </a:extLst>
          </p:cNvPr>
          <p:cNvSpPr txBox="1"/>
          <p:nvPr/>
        </p:nvSpPr>
        <p:spPr>
          <a:xfrm>
            <a:off x="287695" y="1170028"/>
            <a:ext cx="1161660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인구를 재배치하는 것은 불가능하기 때문에 지역발전정책 관점에서 지방의 매력도를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증대 시킬 수 있는 정주여건을 개선하여 자연적으로 인구의 재배치가 이루어지도록 유도해야 함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따라서 지방의 인구문제는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일자리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교육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복지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교통 등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포함되는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균형발전문제로 귀착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즉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청년의 선호도와 니즈를 고려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 </a:t>
            </a:r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정책추진이 필요 </a:t>
            </a:r>
            <a:r>
              <a:rPr lang="en-US" altLang="ko-KR" sz="2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4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1949EF01-E213-4FCC-8901-618B07D75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68" y="2967644"/>
            <a:ext cx="4835162" cy="32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지역별 데이터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43">
            <a:extLst>
              <a:ext uri="{FF2B5EF4-FFF2-40B4-BE49-F238E27FC236}">
                <a16:creationId xmlns:a16="http://schemas.microsoft.com/office/drawing/2014/main" id="{156630ED-5409-410F-B772-02435A29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42" y="1280069"/>
            <a:ext cx="10656916" cy="5458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0C2C4-870D-47BF-9F6C-4C374CD422B7}"/>
              </a:ext>
            </a:extLst>
          </p:cNvPr>
          <p:cNvSpPr txBox="1"/>
          <p:nvPr/>
        </p:nvSpPr>
        <p:spPr>
          <a:xfrm>
            <a:off x="6900900" y="3362861"/>
            <a:ext cx="236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취업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사업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직장이전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BE504-B5E3-48E0-9185-25452A3F1D34}"/>
              </a:ext>
            </a:extLst>
          </p:cNvPr>
          <p:cNvSpPr txBox="1"/>
          <p:nvPr/>
        </p:nvSpPr>
        <p:spPr>
          <a:xfrm>
            <a:off x="6900900" y="4755988"/>
            <a:ext cx="306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가족과 함께 거주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결혼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분가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3F14D-EA03-4488-9ACE-9DC4A902BEF5}"/>
              </a:ext>
            </a:extLst>
          </p:cNvPr>
          <p:cNvSpPr txBox="1"/>
          <p:nvPr/>
        </p:nvSpPr>
        <p:spPr>
          <a:xfrm>
            <a:off x="6900900" y="5979838"/>
            <a:ext cx="372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주택구입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계약만료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집세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재개발 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4863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- </a:t>
            </a: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67F459-36AF-4066-86E3-A223516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88"/>
            <a:ext cx="12192000" cy="52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1723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인구 구조 현황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5.3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A7F8E-F3FC-4EC2-A214-EF6D2297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06" y="1937738"/>
            <a:ext cx="10174214" cy="9848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동점 관측치 중에서 데이터 상에서 먼저 나타나는 관측치부터 순위 부여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df_new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'고령화비율(%)'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rank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ascending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df2.sort_values(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)[[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'고령화비율순위'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A5ECF-4C58-4B00-91A7-BAAF5C5F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01" y="3415157"/>
            <a:ext cx="1733792" cy="24006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64E004-C0F3-4387-A2D1-4D1766A1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14" y="3319894"/>
            <a:ext cx="1943371" cy="24958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74CF1C-41F3-49CD-A00E-B619A911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06" y="3243684"/>
            <a:ext cx="1667108" cy="252447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60B4C56-97AC-4D22-95F0-23F055A8CD0C}"/>
              </a:ext>
            </a:extLst>
          </p:cNvPr>
          <p:cNvSpPr/>
          <p:nvPr/>
        </p:nvSpPr>
        <p:spPr>
          <a:xfrm>
            <a:off x="2344886" y="5045825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C0A57F-09E5-4D98-B586-0CF7FCF84932}"/>
              </a:ext>
            </a:extLst>
          </p:cNvPr>
          <p:cNvSpPr/>
          <p:nvPr/>
        </p:nvSpPr>
        <p:spPr>
          <a:xfrm>
            <a:off x="8269970" y="4666270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A43949-873F-4FF5-BA67-193849130DD7}"/>
              </a:ext>
            </a:extLst>
          </p:cNvPr>
          <p:cNvSpPr/>
          <p:nvPr/>
        </p:nvSpPr>
        <p:spPr>
          <a:xfrm>
            <a:off x="8269090" y="4345209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EC0BFC-E2F4-448C-BC30-C3E8A7D4F151}"/>
              </a:ext>
            </a:extLst>
          </p:cNvPr>
          <p:cNvSpPr/>
          <p:nvPr/>
        </p:nvSpPr>
        <p:spPr>
          <a:xfrm>
            <a:off x="5202985" y="4729069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B9B059D-3948-47B1-8101-27247A6F6277}"/>
              </a:ext>
            </a:extLst>
          </p:cNvPr>
          <p:cNvSpPr/>
          <p:nvPr/>
        </p:nvSpPr>
        <p:spPr>
          <a:xfrm>
            <a:off x="5225037" y="4347980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BC96D4-F8F8-4077-84AB-06C9C2BFCBCA}"/>
              </a:ext>
            </a:extLst>
          </p:cNvPr>
          <p:cNvSpPr/>
          <p:nvPr/>
        </p:nvSpPr>
        <p:spPr>
          <a:xfrm>
            <a:off x="8307984" y="4987331"/>
            <a:ext cx="415636" cy="31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1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42659-8B7A-E856-F348-7F2EB06B03C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6C4E5B-16CF-41DB-86B8-9DD9FA267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8" b="-1"/>
          <a:stretch/>
        </p:blipFill>
        <p:spPr>
          <a:xfrm>
            <a:off x="2725513" y="2219498"/>
            <a:ext cx="2337378" cy="35132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6D85C7-C81D-4AC4-89FF-B9E80CD7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89" y="2160288"/>
            <a:ext cx="3180039" cy="3572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2A9E49-3A78-4684-85D0-54389D4182A8}"/>
              </a:ext>
            </a:extLst>
          </p:cNvPr>
          <p:cNvSpPr txBox="1"/>
          <p:nvPr/>
        </p:nvSpPr>
        <p:spPr>
          <a:xfrm>
            <a:off x="720000" y="101148"/>
            <a:ext cx="23583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직업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03F7D94-4115-4357-A1B9-CA9F2D7B9074}"/>
              </a:ext>
            </a:extLst>
          </p:cNvPr>
          <p:cNvSpPr/>
          <p:nvPr/>
        </p:nvSpPr>
        <p:spPr>
          <a:xfrm>
            <a:off x="2901142" y="3732415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493130B-DFCC-41CF-AF07-A04B195F8400}"/>
              </a:ext>
            </a:extLst>
          </p:cNvPr>
          <p:cNvSpPr/>
          <p:nvPr/>
        </p:nvSpPr>
        <p:spPr>
          <a:xfrm>
            <a:off x="6827520" y="364010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E4BDABA-B346-4B9A-9F14-BF5F82A0D799}"/>
              </a:ext>
            </a:extLst>
          </p:cNvPr>
          <p:cNvSpPr/>
          <p:nvPr/>
        </p:nvSpPr>
        <p:spPr>
          <a:xfrm>
            <a:off x="6827520" y="410761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DC7B8B-06CA-43DF-BA10-577286CCBD66}"/>
              </a:ext>
            </a:extLst>
          </p:cNvPr>
          <p:cNvSpPr/>
          <p:nvPr/>
        </p:nvSpPr>
        <p:spPr>
          <a:xfrm>
            <a:off x="2912922" y="4656386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6547A-73C0-47CB-9AD7-8B3570BD5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41" y="1816573"/>
            <a:ext cx="3229917" cy="4080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9E8B3-9922-4A5E-922A-DC64314EE39A}"/>
              </a:ext>
            </a:extLst>
          </p:cNvPr>
          <p:cNvSpPr txBox="1"/>
          <p:nvPr/>
        </p:nvSpPr>
        <p:spPr>
          <a:xfrm>
            <a:off x="720000" y="101148"/>
            <a:ext cx="23583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주택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CA28B65-8A3E-471C-A21F-8AFF5650ED36}"/>
              </a:ext>
            </a:extLst>
          </p:cNvPr>
          <p:cNvSpPr/>
          <p:nvPr/>
        </p:nvSpPr>
        <p:spPr>
          <a:xfrm>
            <a:off x="4680065" y="3056950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AEC493-86D4-4CEB-9E87-D9CEC939EC56}"/>
              </a:ext>
            </a:extLst>
          </p:cNvPr>
          <p:cNvSpPr/>
          <p:nvPr/>
        </p:nvSpPr>
        <p:spPr>
          <a:xfrm>
            <a:off x="4680065" y="3636029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84F3DB-DBBB-449C-8BD6-8858C8A9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6" y="2320123"/>
            <a:ext cx="2648329" cy="3336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F58F10-2B0E-4FE0-993D-F58D70BA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44" y="2320123"/>
            <a:ext cx="3076212" cy="3485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31C22E-A5F4-4D5C-9CC7-10CC28F93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26" y="2347891"/>
            <a:ext cx="2513910" cy="3309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D1B1B7-C260-4DA2-8CD5-FFA4323DBB7F}"/>
              </a:ext>
            </a:extLst>
          </p:cNvPr>
          <p:cNvSpPr txBox="1"/>
          <p:nvPr/>
        </p:nvSpPr>
        <p:spPr>
          <a:xfrm>
            <a:off x="720000" y="101148"/>
            <a:ext cx="297389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주거환경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5FC3C5-F50A-456E-A4C3-E134F20B3F2D}"/>
              </a:ext>
            </a:extLst>
          </p:cNvPr>
          <p:cNvSpPr/>
          <p:nvPr/>
        </p:nvSpPr>
        <p:spPr>
          <a:xfrm>
            <a:off x="4763192" y="3756279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76DD391-2B30-4E15-8327-BC2C7B31A8A0}"/>
              </a:ext>
            </a:extLst>
          </p:cNvPr>
          <p:cNvSpPr/>
          <p:nvPr/>
        </p:nvSpPr>
        <p:spPr>
          <a:xfrm>
            <a:off x="8018735" y="3314644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46A4EE2-86F1-4AE2-8C14-205BAAAF90B1}"/>
              </a:ext>
            </a:extLst>
          </p:cNvPr>
          <p:cNvSpPr/>
          <p:nvPr/>
        </p:nvSpPr>
        <p:spPr>
          <a:xfrm>
            <a:off x="4763192" y="3305071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787D4BB-9B1B-4014-9224-D74F4B58FBFC}"/>
              </a:ext>
            </a:extLst>
          </p:cNvPr>
          <p:cNvSpPr/>
          <p:nvPr/>
        </p:nvSpPr>
        <p:spPr>
          <a:xfrm>
            <a:off x="8079971" y="4652903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836739B-8C18-435F-B334-8FF767E3721E}"/>
              </a:ext>
            </a:extLst>
          </p:cNvPr>
          <p:cNvSpPr/>
          <p:nvPr/>
        </p:nvSpPr>
        <p:spPr>
          <a:xfrm>
            <a:off x="4753660" y="4717175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DE718AF-2573-49AD-AF1B-FAD2D8CB3715}"/>
              </a:ext>
            </a:extLst>
          </p:cNvPr>
          <p:cNvSpPr/>
          <p:nvPr/>
        </p:nvSpPr>
        <p:spPr>
          <a:xfrm>
            <a:off x="8018735" y="3797748"/>
            <a:ext cx="457896" cy="37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5.4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B01D2-6E6F-4F62-8922-FA95FAE56EF2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데이터 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join</a:t>
            </a:r>
            <a:r>
              <a:rPr lang="ko-KR" altLang="en-US" dirty="0">
                <a:ea typeface="+mn-lt"/>
                <a:cs typeface="+mn-lt"/>
              </a:rPr>
              <a:t> 이용</a:t>
            </a:r>
            <a:r>
              <a:rPr lang="en-US" altLang="ko-KR" dirty="0">
                <a:ea typeface="+mn-lt"/>
                <a:cs typeface="+mn-lt"/>
              </a:rPr>
              <a:t> - </a:t>
            </a:r>
            <a:r>
              <a:rPr lang="ko-KR" altLang="en-US" dirty="0">
                <a:ea typeface="+mn-lt"/>
                <a:cs typeface="+mn-lt"/>
              </a:rPr>
              <a:t>단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세종은 예외로 함</a:t>
            </a:r>
            <a:r>
              <a:rPr lang="en-US" altLang="ko-KR" dirty="0">
                <a:ea typeface="+mn-lt"/>
                <a:cs typeface="+mn-lt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B607EF-B54B-4067-9F3F-A2D221E8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20" y="2167973"/>
            <a:ext cx="3496160" cy="3418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7D9571-022B-464D-AB49-4595D77209CB}"/>
              </a:ext>
            </a:extLst>
          </p:cNvPr>
          <p:cNvSpPr txBox="1"/>
          <p:nvPr/>
        </p:nvSpPr>
        <p:spPr>
          <a:xfrm>
            <a:off x="720000" y="101148"/>
            <a:ext cx="297389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ea typeface="+mn-lt"/>
                <a:cs typeface="+mn-lt"/>
              </a:rPr>
              <a:t>결과 분석 </a:t>
            </a:r>
            <a:r>
              <a:rPr lang="en-US" altLang="ko-KR" sz="2800" spc="-150" dirty="0">
                <a:ea typeface="+mn-lt"/>
                <a:cs typeface="+mn-lt"/>
              </a:rPr>
              <a:t>(</a:t>
            </a:r>
            <a:r>
              <a:rPr lang="ko-KR" altLang="en-US" sz="2800" spc="-150" dirty="0">
                <a:ea typeface="+mn-lt"/>
                <a:cs typeface="+mn-lt"/>
              </a:rPr>
              <a:t>자연환경</a:t>
            </a:r>
            <a:r>
              <a:rPr lang="en-US" altLang="ko-KR" sz="2800" spc="-150" dirty="0">
                <a:ea typeface="+mn-lt"/>
                <a:cs typeface="+mn-lt"/>
              </a:rPr>
              <a:t>)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18652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/>
              <a:t>분석의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F8A9-9B61-4760-8274-E913E3D895F9}"/>
              </a:ext>
            </a:extLst>
          </p:cNvPr>
          <p:cNvSpPr txBox="1"/>
          <p:nvPr/>
        </p:nvSpPr>
        <p:spPr>
          <a:xfrm>
            <a:off x="277091" y="624368"/>
            <a:ext cx="1163781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3600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지방 소멸 현상 </a:t>
            </a:r>
            <a:r>
              <a:rPr lang="ko-KR" altLang="en-US" sz="2800" dirty="0">
                <a:latin typeface="+mj-lt"/>
              </a:rPr>
              <a:t>을</a:t>
            </a:r>
            <a:endParaRPr lang="en-US" altLang="ko-KR" sz="2800" dirty="0">
              <a:latin typeface="+mj-lt"/>
            </a:endParaRPr>
          </a:p>
          <a:p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청년의 지방 이탈과 지방 고령화 현상 중심으로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데이터를 통해 분석하고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800" dirty="0">
              <a:latin typeface="+mj-lt"/>
            </a:endParaRPr>
          </a:p>
          <a:p>
            <a:pPr algn="ctr"/>
            <a:r>
              <a:rPr lang="ko-KR" altLang="en-US" sz="2800" dirty="0">
                <a:latin typeface="+mj-lt"/>
              </a:rPr>
              <a:t>해결방안 제시</a:t>
            </a:r>
            <a:endParaRPr lang="en-US" altLang="ko-KR" sz="28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ctr"/>
            <a:endParaRPr lang="en-US" altLang="ko-KR" sz="2400" dirty="0">
              <a:latin typeface="+mj-lt"/>
            </a:endParaRPr>
          </a:p>
          <a:p>
            <a:pPr algn="just"/>
            <a:endParaRPr lang="en-US" altLang="ko-KR" sz="2400" dirty="0">
              <a:latin typeface="+mj-lt"/>
            </a:endParaRPr>
          </a:p>
          <a:p>
            <a:pPr algn="just"/>
            <a:r>
              <a:rPr lang="en-US" altLang="ko-KR" sz="2400" dirty="0">
                <a:latin typeface="+mj-lt"/>
              </a:rPr>
              <a:t>                                                        </a:t>
            </a:r>
            <a:r>
              <a:rPr lang="ko-KR" altLang="en-US" sz="2400" dirty="0">
                <a:latin typeface="+mj-lt"/>
              </a:rPr>
              <a:t>분석도구 </a:t>
            </a:r>
            <a:r>
              <a:rPr lang="en-US" altLang="ko-KR" sz="2400" dirty="0">
                <a:latin typeface="+mj-lt"/>
              </a:rPr>
              <a:t>: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Picture 2" descr="프로그래밍] 파이썬 Python , 정체를 모른다면 Click : 네이버 블로그">
            <a:extLst>
              <a:ext uri="{FF2B5EF4-FFF2-40B4-BE49-F238E27FC236}">
                <a16:creationId xmlns:a16="http://schemas.microsoft.com/office/drawing/2014/main" id="{C6C19720-2D4B-40BB-877F-2CC8C206D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64838" y="5347616"/>
            <a:ext cx="2460568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6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6.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5272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4326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Helvetica Neue"/>
              </a:rPr>
              <a:t>저출산 출산의 이유와 목적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출산의 이유와 목적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>
                <a:latin typeface="Helvetica Neue"/>
              </a:rPr>
              <a:t>막대 그래프</a:t>
            </a:r>
            <a:endParaRPr lang="en-US" altLang="ko-KR" sz="1800" dirty="0">
              <a:latin typeface="Helvetica Neue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407644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0184DC6-1A9F-438B-BA63-8BCB3FAF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012" y="852091"/>
            <a:ext cx="7732068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subset1.plot(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'자녀의 필요성'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종류와 제목, 크기, 범례설정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레이블명 회전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ax1.set_xlabel(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나이대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ax1.set_ylabel(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'비율'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5105F4-EDAA-45BA-820D-4AFDA627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93" y="1666896"/>
            <a:ext cx="8033757" cy="5355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9F823C-F3F3-4D15-B988-972A2E841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51" y="1663491"/>
            <a:ext cx="5362648" cy="53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1152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 err="1">
                <a:latin typeface="Helvetica Neue"/>
              </a:rPr>
              <a:t>저출산</a:t>
            </a:r>
            <a:r>
              <a:rPr lang="en-US" altLang="ko-KR" sz="2800" dirty="0">
                <a:latin typeface="Helvetica Neue"/>
              </a:rPr>
              <a:t> 10</a:t>
            </a:r>
            <a:r>
              <a:rPr lang="ko-KR" altLang="en-US" sz="2800" dirty="0">
                <a:latin typeface="Helvetica Neue"/>
              </a:rPr>
              <a:t>년간 초혼연령 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6.2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sz="1800" dirty="0">
                <a:latin typeface="Helvetica Neue"/>
              </a:rPr>
              <a:t>10</a:t>
            </a:r>
            <a:r>
              <a:rPr lang="ko-KR" altLang="en-US" sz="1800" dirty="0">
                <a:latin typeface="Helvetica Neue"/>
              </a:rPr>
              <a:t>년간 초혼연령</a:t>
            </a:r>
            <a:endParaRPr lang="en-US" altLang="ko-KR" sz="1800" dirty="0">
              <a:latin typeface="Helvetica Neue"/>
            </a:endParaRPr>
          </a:p>
          <a:p>
            <a:endParaRPr lang="en-US" altLang="ko-KR" sz="1800" dirty="0">
              <a:latin typeface="Helvetica Neue"/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sz="1800" dirty="0">
                <a:latin typeface="Helvetica Neue"/>
              </a:rPr>
              <a:t>막대 그래프</a:t>
            </a:r>
            <a:endParaRPr lang="ko-KR" altLang="en-US" sz="1800" spc="-15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66912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A059698-889C-485A-9074-854493FBF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297" y="221745"/>
            <a:ext cx="7247886" cy="23698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그래프 종류와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제목,크기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 범례설정, 폰트크기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marriage2010.plot(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bar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'2010년 지역별 초혼연령’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레이블명 회전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plt.ylim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범위: 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ax1.set_xlabel(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'지역'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x축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ax1.set_ylabel(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'나이'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y축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정보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plt.grid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그리드 라인 표시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plt.savefig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'./2010년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초혼연령.png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이미지 저장하기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 descr="텍스트, 연필이(가) 표시된 사진&#10;&#10;자동 생성된 설명">
            <a:extLst>
              <a:ext uri="{FF2B5EF4-FFF2-40B4-BE49-F238E27FC236}">
                <a16:creationId xmlns:a16="http://schemas.microsoft.com/office/drawing/2014/main" id="{62A6436C-0C5F-4A9B-8B50-EAEE421F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2" y="2183593"/>
            <a:ext cx="4658400" cy="465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CCDFE6-74AF-4682-B038-EF452398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91" y="2183593"/>
            <a:ext cx="4658400" cy="465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165631-4787-420D-96AD-0BBCC23B0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60" y="2183593"/>
            <a:ext cx="4658334" cy="46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4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446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지역별 초</a:t>
            </a:r>
            <a:r>
              <a:rPr lang="en-US" altLang="ko-KR" sz="2800" dirty="0">
                <a:latin typeface="Bauhaus 93" panose="020B0604020202020204" pitchFamily="82" charset="0"/>
              </a:rPr>
              <a:t>·</a:t>
            </a:r>
            <a:r>
              <a:rPr lang="ko-KR" altLang="en-US" sz="2800" dirty="0">
                <a:latin typeface="Helvetica Neue"/>
              </a:rPr>
              <a:t>중등학교 수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6.3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</a:t>
            </a:r>
            <a:r>
              <a:rPr lang="ko-KR" altLang="en-US" dirty="0" err="1"/>
              <a:t>초중등학교</a:t>
            </a:r>
            <a:r>
              <a:rPr lang="ko-KR" altLang="en-US" dirty="0"/>
              <a:t> 위치 표준 데이터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– </a:t>
            </a:r>
            <a:r>
              <a:rPr lang="en-US" altLang="ko-KR" dirty="0" err="1"/>
              <a:t>plugins.HeatMap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452989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817B8C-EF9E-427C-9F79-5DFBD560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52" y="2309082"/>
            <a:ext cx="3715268" cy="40867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52DA1-960E-4B8B-8C23-E084FB4F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2" y="2309082"/>
            <a:ext cx="6996293" cy="43024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397A3-C2DA-4A6A-A948-AFF97C24DFB1}"/>
              </a:ext>
            </a:extLst>
          </p:cNvPr>
          <p:cNvSpPr/>
          <p:nvPr/>
        </p:nvSpPr>
        <p:spPr>
          <a:xfrm>
            <a:off x="5492673" y="3046293"/>
            <a:ext cx="2711990" cy="3462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E7E21-6196-4C92-9B80-3471A6AFD9F7}"/>
              </a:ext>
            </a:extLst>
          </p:cNvPr>
          <p:cNvSpPr txBox="1"/>
          <p:nvPr/>
        </p:nvSpPr>
        <p:spPr>
          <a:xfrm>
            <a:off x="5568346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수도권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AE4A00-8FDE-4260-909E-FA3CD85AFD74}"/>
              </a:ext>
            </a:extLst>
          </p:cNvPr>
          <p:cNvSpPr/>
          <p:nvPr/>
        </p:nvSpPr>
        <p:spPr>
          <a:xfrm>
            <a:off x="8438150" y="3046292"/>
            <a:ext cx="2711990" cy="346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8906C8-A367-4C5C-A000-459745D9E246}"/>
              </a:ext>
            </a:extLst>
          </p:cNvPr>
          <p:cNvSpPr txBox="1"/>
          <p:nvPr/>
        </p:nvSpPr>
        <p:spPr>
          <a:xfrm>
            <a:off x="10180464" y="3085436"/>
            <a:ext cx="94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강원도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F3BFB4-8E58-42AF-86E7-1FBA90A00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552" y="280964"/>
            <a:ext cx="6070920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plugins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folium.Map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zoom_start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6.5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750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plugins.HeatMap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location_data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950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add_to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vetica Neue"/>
              </a:rPr>
              <a:t>전국 미세먼지 배출량</a:t>
            </a:r>
            <a:endParaRPr lang="ko-KR" altLang="en-US" sz="28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A35D-50F7-452B-A262-AEED8972DAA8}"/>
              </a:ext>
            </a:extLst>
          </p:cNvPr>
          <p:cNvSpPr txBox="1"/>
          <p:nvPr/>
        </p:nvSpPr>
        <p:spPr>
          <a:xfrm>
            <a:off x="710452" y="1102695"/>
            <a:ext cx="4658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전국 연도별 대기오염물질 배출량</a:t>
            </a:r>
            <a:r>
              <a:rPr lang="en-US" altLang="ko-KR" dirty="0"/>
              <a:t>_</a:t>
            </a:r>
            <a:r>
              <a:rPr lang="ko-KR" altLang="en-US" dirty="0"/>
              <a:t>미세먼지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단계구분도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4DAB2D0-1AD1-4DA2-8B90-373554D2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7" y="2026025"/>
            <a:ext cx="3373053" cy="4693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965154-64CA-49A3-BAE7-B47703B1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4" y="159982"/>
            <a:ext cx="5309348" cy="6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EA0A945-AB93-4833-B555-1B5A59480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587" y="2236874"/>
            <a:ext cx="818172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thdwo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busan_jupyter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01_MiniProject/Data/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df$강소기업수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648D7-9407-474F-BED2-D5187C77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97" y="175579"/>
            <a:ext cx="5372100" cy="6657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강소기업 수</a:t>
            </a:r>
            <a:endParaRPr lang="en-US" alt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36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편의시설 평균 접근시간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D423A-57C4-410D-83F5-ADECD2725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3" y="1815410"/>
            <a:ext cx="7702430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/미니 프로젝트 1/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활용한 데이터/3_시각화용(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전처리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완료)/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df$편의시설_평균_접근시간.분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.))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790B74-FE23-4434-B2B1-4A2BB71B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393" y="214893"/>
            <a:ext cx="4450426" cy="64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2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6.5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661786-08E7-49E1-ADDB-C2E0534643A3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32655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6839C1-15DF-4135-83C3-6A1C84882339}"/>
              </a:ext>
            </a:extLst>
          </p:cNvPr>
          <p:cNvSpPr txBox="1"/>
          <p:nvPr/>
        </p:nvSpPr>
        <p:spPr>
          <a:xfrm>
            <a:off x="720000" y="101148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/>
              <a:t>R</a:t>
            </a:r>
            <a:r>
              <a:rPr lang="ko-KR" altLang="en-US" sz="2800" spc="-150" dirty="0"/>
              <a:t>을 이용한 그래프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5B94A-C508-4C37-A8FE-49FCDA697231}"/>
              </a:ext>
            </a:extLst>
          </p:cNvPr>
          <p:cNvSpPr txBox="1"/>
          <p:nvPr/>
        </p:nvSpPr>
        <p:spPr>
          <a:xfrm>
            <a:off x="158506" y="910737"/>
            <a:ext cx="11984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ea typeface="+mn-lt"/>
                <a:cs typeface="+mn-lt"/>
              </a:rPr>
              <a:t>지역별 대기오염 정도</a:t>
            </a:r>
            <a:endParaRPr lang="en-US" altLang="ko-KR" dirty="0">
              <a:ea typeface="+mn-lt"/>
              <a:cs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EB8209-09EE-4375-8261-EA6B30486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0" y="2003253"/>
            <a:ext cx="663371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readxl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read.csv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/미니 프로젝트 1/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활용한 데이터/3_시각화용(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전처리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 완료)/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63A35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63A35C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지역별_데이터_컬럼_수정.csv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fileEncoding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'UTF-8’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01010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(ggplot2)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ggplot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aes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df$지역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df$대기오염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))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10101"/>
                </a:solidFill>
                <a:latin typeface="Consolas" panose="020B0609020204030204" pitchFamily="49" charset="0"/>
              </a:rPr>
              <a:t>    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geom_col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2F26C9-2626-4D8A-BF25-B0D85B21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75" y="164146"/>
            <a:ext cx="4356760" cy="65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1380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Q</a:t>
            </a:r>
            <a:r>
              <a:rPr lang="ko-KR" altLang="en-US" sz="4000" b="1" spc="-150" dirty="0"/>
              <a:t> </a:t>
            </a:r>
            <a:r>
              <a:rPr lang="en-US" altLang="ko-KR" sz="4000" b="1" spc="-150" dirty="0"/>
              <a:t>&amp;</a:t>
            </a:r>
            <a:r>
              <a:rPr lang="ko-KR" altLang="en-US" sz="4000" b="1" spc="-150" dirty="0"/>
              <a:t> </a:t>
            </a:r>
            <a:r>
              <a:rPr lang="en-US" altLang="ko-KR" sz="4000" b="1" spc="-150" dirty="0"/>
              <a:t>A</a:t>
            </a:r>
            <a:endParaRPr lang="ko-KR" altLang="en-US" sz="4000" b="1" spc="-150" dirty="0"/>
          </a:p>
        </p:txBody>
      </p:sp>
    </p:spTree>
    <p:extLst>
      <p:ext uri="{BB962C8B-B14F-4D97-AF65-F5344CB8AC3E}">
        <p14:creationId xmlns:p14="http://schemas.microsoft.com/office/powerpoint/2010/main" val="17321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EB28A-C8B2-4BF4-86DD-94C4BC8FE0BE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/>
              <a:t>데이터 수집 및 출처</a:t>
            </a:r>
          </a:p>
        </p:txBody>
      </p:sp>
    </p:spTree>
    <p:extLst>
      <p:ext uri="{BB962C8B-B14F-4D97-AF65-F5344CB8AC3E}">
        <p14:creationId xmlns:p14="http://schemas.microsoft.com/office/powerpoint/2010/main" val="10784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5847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/>
              <a:t>데이터 수집 및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8A065-EB15-46A4-A510-33B589DC84A6}"/>
              </a:ext>
            </a:extLst>
          </p:cNvPr>
          <p:cNvSpPr txBox="1"/>
          <p:nvPr/>
        </p:nvSpPr>
        <p:spPr>
          <a:xfrm>
            <a:off x="133268" y="884576"/>
            <a:ext cx="92770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</a:p>
          <a:p>
            <a:endParaRPr lang="ko-KR" altLang="en-US" sz="1400" dirty="0"/>
          </a:p>
          <a:p>
            <a:r>
              <a:rPr lang="en-US" altLang="ko-KR" sz="1400" dirty="0"/>
              <a:t>KOSIS 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([https://kosis.kr/index/index.do](https://kosis.kr/index/index.do))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워크넷</a:t>
            </a:r>
            <a:r>
              <a:rPr lang="en-US" altLang="ko-KR" sz="1400" dirty="0"/>
              <a:t>([https://www.work.go.kr/seekWantedMain.do](https://www.work.go.kr/seekWantedMain.do))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한국지방행정연구원</a:t>
            </a:r>
            <a:r>
              <a:rPr lang="en-US" altLang="ko-KR" sz="1400" dirty="0"/>
              <a:t>([https://www.krila.re.kr/](https://www.krila.re.kr/))</a:t>
            </a:r>
          </a:p>
          <a:p>
            <a:endParaRPr lang="en-US" altLang="ko-KR" sz="1400" dirty="0"/>
          </a:p>
          <a:p>
            <a:r>
              <a:rPr lang="en-US" altLang="ko-KR" sz="1400" dirty="0"/>
              <a:t>E </a:t>
            </a:r>
            <a:r>
              <a:rPr lang="ko-KR" altLang="en-US" sz="1400" dirty="0"/>
              <a:t>나라지표</a:t>
            </a:r>
            <a:r>
              <a:rPr lang="en-US" altLang="ko-KR" sz="1400" dirty="0"/>
              <a:t>([https://www.index.go.kr/main.do])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자료</a:t>
            </a:r>
          </a:p>
          <a:p>
            <a:endParaRPr lang="ko-KR" altLang="en-US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마을축제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생활문화시설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2017</a:t>
            </a:r>
            <a:r>
              <a:rPr lang="ko-KR" altLang="en-US" sz="1400" dirty="0"/>
              <a:t>년 자체 기획 문화예술 공연 건 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2018</a:t>
            </a:r>
            <a:r>
              <a:rPr lang="ko-KR" altLang="en-US" sz="1400" dirty="0"/>
              <a:t>년 대기오염물질 배출량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시도</a:t>
            </a:r>
            <a:r>
              <a:rPr lang="en-US" altLang="ko-KR" sz="1400" dirty="0"/>
              <a:t>·</a:t>
            </a:r>
            <a:r>
              <a:rPr lang="ko-KR" altLang="en-US" sz="1400" dirty="0"/>
              <a:t>산업</a:t>
            </a:r>
            <a:r>
              <a:rPr lang="en-US" altLang="ko-KR" sz="1400" dirty="0"/>
              <a:t>·</a:t>
            </a:r>
            <a:r>
              <a:rPr lang="ko-KR" altLang="en-US" sz="1400" dirty="0"/>
              <a:t>종사자규모별</a:t>
            </a:r>
            <a:r>
              <a:rPr lang="en-US" altLang="ko-KR" sz="1400" dirty="0"/>
              <a:t>_</a:t>
            </a:r>
            <a:r>
              <a:rPr lang="ko-KR" altLang="en-US" sz="1400" dirty="0" err="1"/>
              <a:t>사업체수</a:t>
            </a:r>
            <a:r>
              <a:rPr lang="en-US" altLang="ko-KR" sz="1400" dirty="0"/>
              <a:t>__</a:t>
            </a:r>
            <a:r>
              <a:rPr lang="ko-KR" altLang="en-US" sz="1400" dirty="0"/>
              <a:t>종사자수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광역교통시설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교육시설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2019</a:t>
            </a:r>
            <a:r>
              <a:rPr lang="ko-KR" altLang="en-US" sz="1400" dirty="0"/>
              <a:t>년 의료시설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23FEE-FD0A-4CCB-A739-2257C5CDCFE4}"/>
              </a:ext>
            </a:extLst>
          </p:cNvPr>
          <p:cNvSpPr txBox="1"/>
          <p:nvPr/>
        </p:nvSpPr>
        <p:spPr>
          <a:xfrm>
            <a:off x="6096000" y="3429000"/>
            <a:ext cx="46883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2019</a:t>
            </a:r>
            <a:r>
              <a:rPr lang="ko-KR" altLang="en-US" sz="1400" dirty="0"/>
              <a:t>년 판매시설 평균접근시간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ko-KR" altLang="en-US" sz="1400" dirty="0" err="1"/>
              <a:t>문화기반시설수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이용하고 싶은 체육시설 </a:t>
            </a:r>
            <a:r>
              <a:rPr lang="en-US" altLang="ko-KR" sz="1400" dirty="0"/>
              <a:t>1</a:t>
            </a:r>
            <a:r>
              <a:rPr lang="ko-KR" altLang="en-US" sz="1400" dirty="0"/>
              <a:t>순위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만족도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일상형 휴양 목적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2020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경기도 전입 사유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국가통계포털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2021</a:t>
            </a:r>
            <a:r>
              <a:rPr lang="ko-KR" altLang="en-US" sz="1400" dirty="0"/>
              <a:t>년 강소기업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워크넷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502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3755</Words>
  <Application>Microsoft Office PowerPoint</Application>
  <PresentationFormat>와이드스크린</PresentationFormat>
  <Paragraphs>700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Helvetica Neue</vt:lpstr>
      <vt:lpstr>나눔스퀘어</vt:lpstr>
      <vt:lpstr>나눔스퀘어 ExtraBold</vt:lpstr>
      <vt:lpstr>마루 부리 Beta</vt:lpstr>
      <vt:lpstr>조선일보명조</vt:lpstr>
      <vt:lpstr>Arial</vt:lpstr>
      <vt:lpstr>Bauhaus 93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 재성</cp:lastModifiedBy>
  <cp:revision>884</cp:revision>
  <dcterms:created xsi:type="dcterms:W3CDTF">2020-12-05T00:38:41Z</dcterms:created>
  <dcterms:modified xsi:type="dcterms:W3CDTF">2022-03-23T06:26:51Z</dcterms:modified>
</cp:coreProperties>
</file>